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4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5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6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4" r:id="rId1"/>
    <p:sldMasterId id="2147483836" r:id="rId2"/>
    <p:sldMasterId id="2147483849" r:id="rId3"/>
    <p:sldMasterId id="2147483867" r:id="rId4"/>
    <p:sldMasterId id="2147483885" r:id="rId5"/>
    <p:sldMasterId id="2147483903" r:id="rId6"/>
    <p:sldMasterId id="2147483921" r:id="rId7"/>
  </p:sldMasterIdLst>
  <p:notesMasterIdLst>
    <p:notesMasterId r:id="rId39"/>
  </p:notesMasterIdLst>
  <p:sldIdLst>
    <p:sldId id="257" r:id="rId8"/>
    <p:sldId id="483" r:id="rId9"/>
    <p:sldId id="422" r:id="rId10"/>
    <p:sldId id="423" r:id="rId11"/>
    <p:sldId id="500" r:id="rId12"/>
    <p:sldId id="490" r:id="rId13"/>
    <p:sldId id="458" r:id="rId14"/>
    <p:sldId id="494" r:id="rId15"/>
    <p:sldId id="424" r:id="rId16"/>
    <p:sldId id="463" r:id="rId17"/>
    <p:sldId id="459" r:id="rId18"/>
    <p:sldId id="484" r:id="rId19"/>
    <p:sldId id="464" r:id="rId20"/>
    <p:sldId id="466" r:id="rId21"/>
    <p:sldId id="498" r:id="rId22"/>
    <p:sldId id="469" r:id="rId23"/>
    <p:sldId id="492" r:id="rId24"/>
    <p:sldId id="470" r:id="rId25"/>
    <p:sldId id="486" r:id="rId26"/>
    <p:sldId id="487" r:id="rId27"/>
    <p:sldId id="485" r:id="rId28"/>
    <p:sldId id="489" r:id="rId29"/>
    <p:sldId id="497" r:id="rId30"/>
    <p:sldId id="474" r:id="rId31"/>
    <p:sldId id="481" r:id="rId32"/>
    <p:sldId id="472" r:id="rId33"/>
    <p:sldId id="476" r:id="rId34"/>
    <p:sldId id="495" r:id="rId35"/>
    <p:sldId id="478" r:id="rId36"/>
    <p:sldId id="477" r:id="rId37"/>
    <p:sldId id="482" r:id="rId38"/>
  </p:sldIdLst>
  <p:sldSz cx="12192000" cy="6858000"/>
  <p:notesSz cx="6858000" cy="9144000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016" autoAdjust="0"/>
    <p:restoredTop sz="94660"/>
  </p:normalViewPr>
  <p:slideViewPr>
    <p:cSldViewPr>
      <p:cViewPr varScale="1">
        <p:scale>
          <a:sx n="110" d="100"/>
          <a:sy n="110" d="100"/>
        </p:scale>
        <p:origin x="120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EDE1C8-4337-44CA-9F44-FBE992DB62B9}" type="datetimeFigureOut">
              <a:rPr lang="zh-HK" altLang="en-US" smtClean="0"/>
              <a:t>5/1/2026</a:t>
            </a:fld>
            <a:endParaRPr lang="zh-HK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HK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05E545-994B-4617-AE53-F178924233A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936116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629F6D6E-B88F-47E1-B61C-45AD1AF5CD75}" type="slidenum">
              <a:rPr lang="en-US" altLang="zh-TW" smtClean="0">
                <a:latin typeface="Times New Roman" pitchFamily="18" charset="0"/>
              </a:rPr>
              <a:pPr eaLnBrk="1" hangingPunct="1"/>
              <a:t>1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HK" altLang="zh-HK" smtClean="0"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244378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EBD07219-92EB-4FE1-AAC4-D8BC0DE75B3C}" type="slidenum">
              <a:rPr lang="en-US" altLang="zh-TW" smtClean="0">
                <a:solidFill>
                  <a:prstClr val="black"/>
                </a:solidFill>
                <a:latin typeface="Times New Roman" pitchFamily="18" charset="0"/>
              </a:rPr>
              <a:pPr eaLnBrk="1" hangingPunct="1"/>
              <a:t>12</a:t>
            </a:fld>
            <a:endParaRPr lang="en-US" altLang="zh-TW" smtClean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HK" altLang="zh-HK" smtClean="0"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76486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EBD07219-92EB-4FE1-AAC4-D8BC0DE75B3C}" type="slidenum">
              <a:rPr lang="en-US" altLang="zh-TW" smtClean="0">
                <a:latin typeface="Times New Roman" pitchFamily="18" charset="0"/>
              </a:rPr>
              <a:pPr eaLnBrk="1" hangingPunct="1"/>
              <a:t>13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HK" altLang="zh-HK" smtClean="0"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314288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EBD07219-92EB-4FE1-AAC4-D8BC0DE75B3C}" type="slidenum">
              <a:rPr lang="en-US" altLang="zh-TW" smtClean="0">
                <a:latin typeface="Times New Roman" pitchFamily="18" charset="0"/>
              </a:rPr>
              <a:pPr eaLnBrk="1" hangingPunct="1"/>
              <a:t>14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HK" altLang="zh-HK" smtClean="0"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981977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EBD07219-92EB-4FE1-AAC4-D8BC0DE75B3C}" type="slidenum">
              <a:rPr lang="en-US" altLang="zh-TW" smtClean="0">
                <a:solidFill>
                  <a:prstClr val="black"/>
                </a:solidFill>
                <a:latin typeface="Times New Roman" pitchFamily="18" charset="0"/>
              </a:rPr>
              <a:pPr eaLnBrk="1" hangingPunct="1"/>
              <a:t>2</a:t>
            </a:fld>
            <a:endParaRPr lang="en-US" altLang="zh-TW" smtClean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HK" altLang="zh-HK" smtClean="0"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881136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EBD07219-92EB-4FE1-AAC4-D8BC0DE75B3C}" type="slidenum">
              <a:rPr lang="en-US" altLang="zh-TW" smtClean="0">
                <a:latin typeface="Times New Roman" pitchFamily="18" charset="0"/>
              </a:rPr>
              <a:pPr eaLnBrk="1" hangingPunct="1"/>
              <a:t>3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HK" altLang="zh-HK" smtClean="0"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364491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EBD07219-92EB-4FE1-AAC4-D8BC0DE75B3C}" type="slidenum">
              <a:rPr lang="en-US" altLang="zh-TW" smtClean="0">
                <a:latin typeface="Times New Roman" pitchFamily="18" charset="0"/>
              </a:rPr>
              <a:pPr eaLnBrk="1" hangingPunct="1"/>
              <a:t>4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HK" altLang="zh-HK" smtClean="0"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986279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1D97C-D73E-4905-A6F1-F716FD2B2F97}" type="slidenum">
              <a:rPr lang="zh-HK" altLang="en-US" smtClean="0">
                <a:solidFill>
                  <a:prstClr val="black"/>
                </a:solidFill>
              </a:rPr>
              <a:pPr/>
              <a:t>5</a:t>
            </a:fld>
            <a:endParaRPr lang="zh-HK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2941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EBD07219-92EB-4FE1-AAC4-D8BC0DE75B3C}" type="slidenum">
              <a:rPr lang="en-US" altLang="zh-TW" smtClean="0">
                <a:latin typeface="Times New Roman" pitchFamily="18" charset="0"/>
              </a:rPr>
              <a:pPr eaLnBrk="1" hangingPunct="1"/>
              <a:t>7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HK" altLang="zh-HK" smtClean="0"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986279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EBD07219-92EB-4FE1-AAC4-D8BC0DE75B3C}" type="slidenum">
              <a:rPr lang="en-US" altLang="zh-TW" smtClean="0">
                <a:latin typeface="Times New Roman" pitchFamily="18" charset="0"/>
              </a:rPr>
              <a:pPr eaLnBrk="1" hangingPunct="1"/>
              <a:t>9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HK" altLang="zh-HK" smtClean="0"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134741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EBD07219-92EB-4FE1-AAC4-D8BC0DE75B3C}" type="slidenum">
              <a:rPr lang="en-US" altLang="zh-TW" smtClean="0">
                <a:latin typeface="Times New Roman" pitchFamily="18" charset="0"/>
              </a:rPr>
              <a:pPr eaLnBrk="1" hangingPunct="1"/>
              <a:t>10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HK" altLang="zh-HK" dirty="0" smtClean="0"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314288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EBD07219-92EB-4FE1-AAC4-D8BC0DE75B3C}" type="slidenum">
              <a:rPr lang="en-US" altLang="zh-TW" smtClean="0">
                <a:latin typeface="Times New Roman" pitchFamily="18" charset="0"/>
              </a:rPr>
              <a:pPr eaLnBrk="1" hangingPunct="1"/>
              <a:t>11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HK" altLang="zh-HK" smtClean="0"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31428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60A92-8034-4E83-967F-9EC7C7C5CC55}" type="datetimeFigureOut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5/1/2026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27F6-AF2C-4060-BF61-F8FAA1FF4420}" type="slidenum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083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60A92-8034-4E83-967F-9EC7C7C5CC55}" type="datetimeFigureOut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5/1/2026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27F6-AF2C-4060-BF61-F8FAA1FF4420}" type="slidenum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151331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A887FF4-4D71-D449-F9B4-90C416E47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xmlns="" id="{05D591E7-2E82-0050-F64D-B4D3611D0C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HK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7393B7CF-EBA2-2BF2-C6A0-71F515BE30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2E7D651F-66BB-CFF4-4221-FF3940EFE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A9FF9-77FF-4CBA-AD3B-F9E3477558AE}" type="datetimeFigureOut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5/1/2026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B726A60C-676E-007A-ECCB-CF3E893C6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0071CE6C-7D0D-61AF-7AE2-6B0F3CBC8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F167A-4FD5-4C74-B80F-2E337D940E29}" type="slidenum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11788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5A0D4AD0-66E4-2A73-37B7-348B9DCD4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xmlns="" id="{A88A59A9-F173-37F3-2909-FAF5DE79CB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B47D624C-D5B2-0096-1134-5A9729A27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A9FF9-77FF-4CBA-AD3B-F9E3477558AE}" type="datetimeFigureOut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5/1/2026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C984BBD6-07A3-1ACA-8D34-EF8210F8B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A01B0DF0-20A1-8EA2-5CEC-6E59D561C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F167A-4FD5-4C74-B80F-2E337D940E29}" type="slidenum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94080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xmlns="" id="{8D8CD4F0-D569-C4A0-C168-36F77165C1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xmlns="" id="{FBA6C8BD-EB13-C3DE-B99E-EC2461788A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ACBEF160-1538-CA2C-A4BB-74FF5F396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A9FF9-77FF-4CBA-AD3B-F9E3477558AE}" type="datetimeFigureOut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5/1/2026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D3DA1427-BDD5-29E6-32D4-3A322AFAC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7BAD3BE5-5CFC-808A-750B-BAF7F8F83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F167A-4FD5-4C74-B80F-2E337D940E29}" type="slidenum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71301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9"/>
          <p:cNvPicPr preferRelativeResize="0"/>
          <p:nvPr/>
        </p:nvPicPr>
        <p:blipFill rotWithShape="1">
          <a:blip r:embed="rId2">
            <a:alphaModFix/>
          </a:blip>
          <a:srcRect b="1565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3740584" y="2075767"/>
            <a:ext cx="47132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ubTitle" idx="1"/>
          </p:nvPr>
        </p:nvSpPr>
        <p:spPr>
          <a:xfrm>
            <a:off x="3740584" y="3198164"/>
            <a:ext cx="4713200" cy="19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29557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60A92-8034-4E83-967F-9EC7C7C5CC55}" type="datetimeFigureOut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5/1/2026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27F6-AF2C-4060-BF61-F8FAA1FF4420}" type="slidenum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5582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2B0517CA-70F9-4DB6-9E11-EE0E83C537B5}" type="datetimeFigureOut">
              <a:rPr lang="zh-HK" altLang="en-US" smtClean="0"/>
              <a:t>5/1/2026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CDF3FED3-1450-4070-9FF7-D78300DB4909}" type="slidenum">
              <a:rPr lang="zh-HK" altLang="en-US" smtClean="0"/>
              <a:t>‹#›</a:t>
            </a:fld>
            <a:endParaRPr lang="zh-HK" alt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933358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517CA-70F9-4DB6-9E11-EE0E83C537B5}" type="datetimeFigureOut">
              <a:rPr lang="zh-HK" altLang="en-US" smtClean="0"/>
              <a:t>5/1/2026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3FED3-1450-4070-9FF7-D78300DB4909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7432508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517CA-70F9-4DB6-9E11-EE0E83C537B5}" type="datetimeFigureOut">
              <a:rPr lang="zh-HK" altLang="en-US" smtClean="0"/>
              <a:t>5/1/2026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3FED3-1450-4070-9FF7-D78300DB4909}" type="slidenum">
              <a:rPr lang="zh-HK" altLang="en-US" smtClean="0"/>
              <a:t>‹#›</a:t>
            </a:fld>
            <a:endParaRPr lang="zh-HK" alt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499171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517CA-70F9-4DB6-9E11-EE0E83C537B5}" type="datetimeFigureOut">
              <a:rPr lang="zh-HK" altLang="en-US" smtClean="0"/>
              <a:t>5/1/2026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3FED3-1450-4070-9FF7-D78300DB4909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1865392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517CA-70F9-4DB6-9E11-EE0E83C537B5}" type="datetimeFigureOut">
              <a:rPr lang="zh-HK" altLang="en-US" smtClean="0"/>
              <a:t>5/1/2026</a:t>
            </a:fld>
            <a:endParaRPr lang="zh-HK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3FED3-1450-4070-9FF7-D78300DB4909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1954298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517CA-70F9-4DB6-9E11-EE0E83C537B5}" type="datetimeFigureOut">
              <a:rPr lang="zh-HK" altLang="en-US" smtClean="0"/>
              <a:t>5/1/2026</a:t>
            </a:fld>
            <a:endParaRPr lang="zh-HK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3FED3-1450-4070-9FF7-D78300DB4909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8266675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517CA-70F9-4DB6-9E11-EE0E83C537B5}" type="datetimeFigureOut">
              <a:rPr lang="zh-HK" altLang="en-US" smtClean="0"/>
              <a:t>5/1/2026</a:t>
            </a:fld>
            <a:endParaRPr lang="zh-HK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3FED3-1450-4070-9FF7-D78300DB4909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7947153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517CA-70F9-4DB6-9E11-EE0E83C537B5}" type="datetimeFigureOut">
              <a:rPr lang="zh-HK" altLang="en-US" smtClean="0"/>
              <a:t>5/1/2026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3FED3-1450-4070-9FF7-D78300DB4909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916361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60A92-8034-4E83-967F-9EC7C7C5CC55}" type="datetimeFigureOut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5/1/2026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27F6-AF2C-4060-BF61-F8FAA1FF4420}" type="slidenum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8298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517CA-70F9-4DB6-9E11-EE0E83C537B5}" type="datetimeFigureOut">
              <a:rPr lang="zh-HK" altLang="en-US" smtClean="0"/>
              <a:t>5/1/2026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3FED3-1450-4070-9FF7-D78300DB4909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9336141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517CA-70F9-4DB6-9E11-EE0E83C537B5}" type="datetimeFigureOut">
              <a:rPr lang="zh-HK" altLang="en-US" smtClean="0"/>
              <a:t>5/1/2026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3FED3-1450-4070-9FF7-D78300DB4909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7453091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517CA-70F9-4DB6-9E11-EE0E83C537B5}" type="datetimeFigureOut">
              <a:rPr lang="zh-HK" altLang="en-US" smtClean="0"/>
              <a:t>5/1/2026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3FED3-1450-4070-9FF7-D78300DB4909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838387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609600" y="1600205"/>
            <a:ext cx="5384800" cy="453072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3072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8C9D19-1C5D-4076-B3E9-A16304474E8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484479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83284890-85D2-4D7B-8EF5-15A9C1DB8F4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792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0509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822A4-8DA6-4447-9B1F-C5DB5843526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7050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1316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8252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117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60A92-8034-4E83-967F-9EC7C7C5CC55}" type="datetimeFigureOut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5/1/2026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27F6-AF2C-4060-BF61-F8FAA1FF4420}" type="slidenum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3258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4951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7336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69644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788066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114367"/>
      </p:ext>
    </p:extLst>
  </p:cSld>
  <p:clrMapOvr>
    <a:masterClrMapping/>
  </p:clrMapOvr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24842719"/>
      </p:ext>
    </p:extLst>
  </p:cSld>
  <p:clrMapOvr>
    <a:masterClrMapping/>
  </p:clrMapOvr>
  <p:hf sldNum="0"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858846"/>
      </p:ext>
    </p:extLst>
  </p:cSld>
  <p:clrMapOvr>
    <a:masterClrMapping/>
  </p:clrMapOvr>
  <p:hf sldNum="0"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232143"/>
      </p:ext>
    </p:extLst>
  </p:cSld>
  <p:clrMapOvr>
    <a:masterClrMapping/>
  </p:clrMapOvr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圖片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963760"/>
      </p:ext>
    </p:extLst>
  </p:cSld>
  <p:clrMapOvr>
    <a:masterClrMapping/>
  </p:clrMapOvr>
  <p:hf sldNum="0"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365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60A92-8034-4E83-967F-9EC7C7C5CC55}" type="datetimeFigureOut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5/1/2026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27F6-AF2C-4060-BF61-F8FAA1FF4420}" type="slidenum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75709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28069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83284890-85D2-4D7B-8EF5-15A9C1DB8F4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19510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76347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822A4-8DA6-4447-9B1F-C5DB5843526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28153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46560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65797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52765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54710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20454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5882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60A92-8034-4E83-967F-9EC7C7C5CC55}" type="datetimeFigureOut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5/1/2026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27F6-AF2C-4060-BF61-F8FAA1FF4420}" type="slidenum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9564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761785"/>
      </p:ext>
    </p:extLst>
  </p:cSld>
  <p:clrMapOvr>
    <a:masterClrMapping/>
  </p:clrMapOvr>
  <p:hf sldNum="0"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894275"/>
      </p:ext>
    </p:extLst>
  </p:cSld>
  <p:clrMapOvr>
    <a:masterClrMapping/>
  </p:clrMapOvr>
  <p:hf sldNum="0"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33917299"/>
      </p:ext>
    </p:extLst>
  </p:cSld>
  <p:clrMapOvr>
    <a:masterClrMapping/>
  </p:clrMapOvr>
  <p:hf sldNum="0"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047335"/>
      </p:ext>
    </p:extLst>
  </p:cSld>
  <p:clrMapOvr>
    <a:masterClrMapping/>
  </p:clrMapOvr>
  <p:hf sldNum="0"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03000"/>
      </p:ext>
    </p:extLst>
  </p:cSld>
  <p:clrMapOvr>
    <a:masterClrMapping/>
  </p:clrMapOvr>
  <p:hf sldNum="0"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圖片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684164"/>
      </p:ext>
    </p:extLst>
  </p:cSld>
  <p:clrMapOvr>
    <a:masterClrMapping/>
  </p:clrMapOvr>
  <p:hf sldNum="0"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15901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38685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83284890-85D2-4D7B-8EF5-15A9C1DB8F4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0475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569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60A92-8034-4E83-967F-9EC7C7C5CC55}" type="datetimeFigureOut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5/1/2026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27F6-AF2C-4060-BF61-F8FAA1FF4420}" type="slidenum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79176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822A4-8DA6-4447-9B1F-C5DB5843526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9221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89754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510574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19037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627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31671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469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420518"/>
      </p:ext>
    </p:extLst>
  </p:cSld>
  <p:clrMapOvr>
    <a:masterClrMapping/>
  </p:clrMapOvr>
  <p:hf sldNum="0" hdr="0" ftr="0" dt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017712"/>
      </p:ext>
    </p:extLst>
  </p:cSld>
  <p:clrMapOvr>
    <a:masterClrMapping/>
  </p:clrMapOvr>
  <p:hf sldNum="0" hdr="0" ft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4483529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60A92-8034-4E83-967F-9EC7C7C5CC55}" type="datetimeFigureOut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5/1/2026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27F6-AF2C-4060-BF61-F8FAA1FF4420}" type="slidenum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51895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102916"/>
      </p:ext>
    </p:extLst>
  </p:cSld>
  <p:clrMapOvr>
    <a:masterClrMapping/>
  </p:clrMapOvr>
  <p:hf sldNum="0"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522217"/>
      </p:ext>
    </p:extLst>
  </p:cSld>
  <p:clrMapOvr>
    <a:masterClrMapping/>
  </p:clrMapOvr>
  <p:hf sldNum="0"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圖片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50360"/>
      </p:ext>
    </p:extLst>
  </p:cSld>
  <p:clrMapOvr>
    <a:masterClrMapping/>
  </p:clrMapOvr>
  <p:hf sldNum="0" hdr="0" ft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43046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11463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83284890-85D2-4D7B-8EF5-15A9C1DB8F4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60834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9675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822A4-8DA6-4447-9B1F-C5DB5843526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65525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12789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704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60A92-8034-4E83-967F-9EC7C7C5CC55}" type="datetimeFigureOut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5/1/2026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27F6-AF2C-4060-BF61-F8FAA1FF4420}" type="slidenum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97324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06269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74612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985206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5591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940539"/>
      </p:ext>
    </p:extLst>
  </p:cSld>
  <p:clrMapOvr>
    <a:masterClrMapping/>
  </p:clrMapOvr>
  <p:hf sldNum="0"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088498"/>
      </p:ext>
    </p:extLst>
  </p:cSld>
  <p:clrMapOvr>
    <a:masterClrMapping/>
  </p:clrMapOvr>
  <p:hf sldNum="0" hdr="0" ftr="0" dt="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26671313"/>
      </p:ext>
    </p:extLst>
  </p:cSld>
  <p:clrMapOvr>
    <a:masterClrMapping/>
  </p:clrMapOvr>
  <p:hf sldNum="0" hdr="0" ftr="0" dt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26749"/>
      </p:ext>
    </p:extLst>
  </p:cSld>
  <p:clrMapOvr>
    <a:masterClrMapping/>
  </p:clrMapOvr>
  <p:hf sldNum="0" hdr="0" ftr="0" dt="0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388906"/>
      </p:ext>
    </p:extLst>
  </p:cSld>
  <p:clrMapOvr>
    <a:masterClrMapping/>
  </p:clrMapOvr>
  <p:hf sldNum="0" hdr="0" ftr="0" dt="0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圖片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20014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HK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60A92-8034-4E83-967F-9EC7C7C5CC55}" type="datetimeFigureOut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5/1/2026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27F6-AF2C-4060-BF61-F8FAA1FF4420}" type="slidenum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72952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83046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98149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51EA4B6D-BF02-5E70-83FE-495A34E327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7C3CEC91-5723-9CC4-984C-4EF40B1423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106E46BD-4004-9A9D-41BF-9EC93FE07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A9FF9-77FF-4CBA-AD3B-F9E3477558AE}" type="datetimeFigureOut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5/1/2026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1AB261FF-4C09-217F-518B-B4C0C7889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740F96B8-B168-DE5B-8A92-59C9AC4DA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F167A-4FD5-4C74-B80F-2E337D940E29}" type="slidenum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60293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0C417AEE-714C-DC0E-0779-5D68DF35B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D4CF620A-A867-59FB-5861-57882CC885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F89EE464-1160-BE93-76D8-6FC268B5F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A9FF9-77FF-4CBA-AD3B-F9E3477558AE}" type="datetimeFigureOut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5/1/2026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89364527-9376-6F63-523A-25C14E4C7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16ACAF50-845F-908A-3F4B-7A7F762E2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F167A-4FD5-4C74-B80F-2E337D940E29}" type="slidenum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13533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6BAEAD80-078E-9CBD-B30D-B2BEFCCD2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848B6291-75E7-418B-05E8-40E20F0A38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C809C2AF-AF47-9D30-DB3E-930226F33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A9FF9-77FF-4CBA-AD3B-F9E3477558AE}" type="datetimeFigureOut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5/1/2026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1062FFA6-657C-0026-EAF4-AC1365393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C628E0CA-714B-236E-C66C-7C79A5AE6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F167A-4FD5-4C74-B80F-2E337D940E29}" type="slidenum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1154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D2D4B31-E0B3-3FAE-7890-07883B320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9AB50D32-8066-1DC0-6108-8A0DE9DC1F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1AD7D806-3042-0CE7-31E4-5AF00C60DE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C85FE600-5C60-813B-760F-622C04B07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A9FF9-77FF-4CBA-AD3B-F9E3477558AE}" type="datetimeFigureOut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5/1/2026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AE0B5BB8-A673-2D55-B75F-7C94322AB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AE89F2B4-E8FD-DF62-53C5-9C327DB72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F167A-4FD5-4C74-B80F-2E337D940E29}" type="slidenum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05919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D23A77C-3196-AD35-C797-F93CEC108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6D64D824-E577-AA8D-AB51-B099DDE855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982A57A5-F7DC-179D-B1CD-BD9CEF5725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5D2526CD-A22F-4D4E-6C00-5AD5EF8DF9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xmlns="" id="{5334496D-39CC-CAA0-A3F6-2882B45775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xmlns="" id="{42873A36-8546-F8A5-A091-603536BA0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A9FF9-77FF-4CBA-AD3B-F9E3477558AE}" type="datetimeFigureOut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5/1/2026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xmlns="" id="{F8C42574-A004-9625-F596-E83249131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xmlns="" id="{5EB53216-83C6-0551-87AF-065FC8FFC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F167A-4FD5-4C74-B80F-2E337D940E29}" type="slidenum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57218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55B9D593-46E4-9671-0697-B12910778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xmlns="" id="{725A4A8E-E3BC-CDAA-339E-7B06F7BD4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A9FF9-77FF-4CBA-AD3B-F9E3477558AE}" type="datetimeFigureOut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5/1/2026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xmlns="" id="{310CFA8E-1836-FFB4-9E66-7F16A3396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127BDA30-D13F-E060-8BBB-F083F9707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F167A-4FD5-4C74-B80F-2E337D940E29}" type="slidenum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247950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xmlns="" id="{9AF84F81-C019-3E26-482E-9532D0668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A9FF9-77FF-4CBA-AD3B-F9E3477558AE}" type="datetimeFigureOut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5/1/2026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F422A804-3188-2D52-1ADB-3ABC8CF8D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3A9F0E57-B1A1-489D-2724-A01E22180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F167A-4FD5-4C74-B80F-2E337D940E29}" type="slidenum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08971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9C548CE-4D26-7A0D-818A-03A011157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11891AED-A826-DB44-3E6F-07D9E5CF0C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F08EF78D-E047-3173-7FCB-4C8E540C73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CDBA5C13-996D-918B-D6D8-E1ACB9552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A9FF9-77FF-4CBA-AD3B-F9E3477558AE}" type="datetimeFigureOut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5/1/2026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C9C961D1-FACF-0E72-5C30-30D0BB29A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254D288E-473B-0C80-B9AE-9AB48A9A4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F167A-4FD5-4C74-B80F-2E337D940E29}" type="slidenum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533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17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2.xml"/><Relationship Id="rId16" Type="http://schemas.openxmlformats.org/officeDocument/2006/relationships/slideLayout" Target="../slideLayouts/slideLayout56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70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67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slideLayout" Target="../slideLayouts/slideLayout87.xml"/><Relationship Id="rId18" Type="http://schemas.openxmlformats.org/officeDocument/2006/relationships/theme" Target="../theme/theme6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17" Type="http://schemas.openxmlformats.org/officeDocument/2006/relationships/slideLayout" Target="../slideLayouts/slideLayout91.xml"/><Relationship Id="rId2" Type="http://schemas.openxmlformats.org/officeDocument/2006/relationships/slideLayout" Target="../slideLayouts/slideLayout76.xml"/><Relationship Id="rId16" Type="http://schemas.openxmlformats.org/officeDocument/2006/relationships/slideLayout" Target="../slideLayouts/slideLayout90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84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8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slideLayout" Target="../slideLayouts/slideLayout103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860A92-8034-4E83-967F-9EC7C7C5CC55}" type="datetimeFigureOut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5/1/2026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A27F6-AF2C-4060-BF61-F8FAA1FF4420}" type="slidenum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906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HK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2B0517CA-70F9-4DB6-9E11-EE0E83C537B5}" type="datetimeFigureOut">
              <a:rPr lang="zh-HK" altLang="en-US" smtClean="0"/>
              <a:t>5/1/2026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CDF3FED3-1450-4070-9FF7-D78300DB4909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437810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38" r:id="rId2"/>
    <p:sldLayoutId id="2147483839" r:id="rId3"/>
    <p:sldLayoutId id="2147483840" r:id="rId4"/>
    <p:sldLayoutId id="2147483841" r:id="rId5"/>
    <p:sldLayoutId id="2147483842" r:id="rId6"/>
    <p:sldLayoutId id="2147483843" r:id="rId7"/>
    <p:sldLayoutId id="2147483844" r:id="rId8"/>
    <p:sldLayoutId id="2147483845" r:id="rId9"/>
    <p:sldLayoutId id="2147483846" r:id="rId10"/>
    <p:sldLayoutId id="2147483847" r:id="rId11"/>
    <p:sldLayoutId id="214748384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8520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50" r:id="rId1"/>
    <p:sldLayoutId id="2147483851" r:id="rId2"/>
    <p:sldLayoutId id="2147483852" r:id="rId3"/>
    <p:sldLayoutId id="2147483853" r:id="rId4"/>
    <p:sldLayoutId id="2147483854" r:id="rId5"/>
    <p:sldLayoutId id="2147483855" r:id="rId6"/>
    <p:sldLayoutId id="2147483856" r:id="rId7"/>
    <p:sldLayoutId id="2147483857" r:id="rId8"/>
    <p:sldLayoutId id="2147483858" r:id="rId9"/>
    <p:sldLayoutId id="2147483859" r:id="rId10"/>
    <p:sldLayoutId id="2147483860" r:id="rId11"/>
    <p:sldLayoutId id="2147483861" r:id="rId12"/>
    <p:sldLayoutId id="2147483862" r:id="rId13"/>
    <p:sldLayoutId id="2147483863" r:id="rId14"/>
    <p:sldLayoutId id="2147483864" r:id="rId15"/>
    <p:sldLayoutId id="2147483865" r:id="rId16"/>
    <p:sldLayoutId id="2147483866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4058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  <p:sldLayoutId id="2147483879" r:id="rId12"/>
    <p:sldLayoutId id="2147483880" r:id="rId13"/>
    <p:sldLayoutId id="2147483881" r:id="rId14"/>
    <p:sldLayoutId id="2147483882" r:id="rId15"/>
    <p:sldLayoutId id="2147483883" r:id="rId16"/>
    <p:sldLayoutId id="2147483884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647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86" r:id="rId1"/>
    <p:sldLayoutId id="2147483887" r:id="rId2"/>
    <p:sldLayoutId id="2147483888" r:id="rId3"/>
    <p:sldLayoutId id="2147483889" r:id="rId4"/>
    <p:sldLayoutId id="2147483890" r:id="rId5"/>
    <p:sldLayoutId id="2147483891" r:id="rId6"/>
    <p:sldLayoutId id="2147483892" r:id="rId7"/>
    <p:sldLayoutId id="2147483893" r:id="rId8"/>
    <p:sldLayoutId id="2147483894" r:id="rId9"/>
    <p:sldLayoutId id="2147483895" r:id="rId10"/>
    <p:sldLayoutId id="2147483896" r:id="rId11"/>
    <p:sldLayoutId id="2147483897" r:id="rId12"/>
    <p:sldLayoutId id="2147483898" r:id="rId13"/>
    <p:sldLayoutId id="2147483899" r:id="rId14"/>
    <p:sldLayoutId id="2147483900" r:id="rId15"/>
    <p:sldLayoutId id="2147483901" r:id="rId16"/>
    <p:sldLayoutId id="2147483902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1/5/2026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4684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04" r:id="rId1"/>
    <p:sldLayoutId id="2147483905" r:id="rId2"/>
    <p:sldLayoutId id="2147483906" r:id="rId3"/>
    <p:sldLayoutId id="2147483907" r:id="rId4"/>
    <p:sldLayoutId id="2147483908" r:id="rId5"/>
    <p:sldLayoutId id="2147483909" r:id="rId6"/>
    <p:sldLayoutId id="2147483910" r:id="rId7"/>
    <p:sldLayoutId id="2147483911" r:id="rId8"/>
    <p:sldLayoutId id="2147483912" r:id="rId9"/>
    <p:sldLayoutId id="2147483913" r:id="rId10"/>
    <p:sldLayoutId id="2147483914" r:id="rId11"/>
    <p:sldLayoutId id="2147483915" r:id="rId12"/>
    <p:sldLayoutId id="2147483916" r:id="rId13"/>
    <p:sldLayoutId id="2147483917" r:id="rId14"/>
    <p:sldLayoutId id="2147483918" r:id="rId15"/>
    <p:sldLayoutId id="2147483919" r:id="rId16"/>
    <p:sldLayoutId id="2147483920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xmlns="" id="{7A342F28-74A7-1059-CA26-185815A84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519558D6-D6E5-BE3C-0BDE-3A8C86AB63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820DF7C4-EEA7-25F6-EDB7-2182B8C1F0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CA9FF9-77FF-4CBA-AD3B-F9E3477558AE}" type="datetimeFigureOut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5/1/2026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27DF04A9-D422-DDDA-1DA4-17029E971E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004F267C-2B20-4BF8-7E6C-96AF8721DA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0F167A-4FD5-4C74-B80F-2E337D940E29}" type="slidenum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270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H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0.jpeg"/><Relationship Id="rId5" Type="http://schemas.openxmlformats.org/officeDocument/2006/relationships/image" Target="../media/image49.png"/><Relationship Id="rId4" Type="http://schemas.openxmlformats.org/officeDocument/2006/relationships/image" Target="../media/image4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image" Target="../media/image65.jpeg"/><Relationship Id="rId7" Type="http://schemas.openxmlformats.org/officeDocument/2006/relationships/image" Target="../media/image69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8.jpeg"/><Relationship Id="rId11" Type="http://schemas.openxmlformats.org/officeDocument/2006/relationships/image" Target="../media/image73.jpeg"/><Relationship Id="rId5" Type="http://schemas.openxmlformats.org/officeDocument/2006/relationships/image" Target="../media/image67.jpeg"/><Relationship Id="rId10" Type="http://schemas.openxmlformats.org/officeDocument/2006/relationships/image" Target="../media/image72.jpeg"/><Relationship Id="rId4" Type="http://schemas.openxmlformats.org/officeDocument/2006/relationships/image" Target="../media/image66.jpeg"/><Relationship Id="rId9" Type="http://schemas.openxmlformats.org/officeDocument/2006/relationships/image" Target="../media/image7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8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8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6.xml"/><Relationship Id="rId4" Type="http://schemas.openxmlformats.org/officeDocument/2006/relationships/image" Target="../media/image9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9.wmf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5560" y="258442"/>
            <a:ext cx="8134672" cy="1752600"/>
          </a:xfrm>
        </p:spPr>
        <p:txBody>
          <a:bodyPr>
            <a:noAutofit/>
          </a:bodyPr>
          <a:lstStyle/>
          <a:p>
            <a:pPr algn="ctr"/>
            <a:r>
              <a:rPr lang="zh-TW" altLang="en-US" sz="4000" b="1" dirty="0">
                <a:solidFill>
                  <a:schemeClr val="tx2"/>
                </a:solidFill>
                <a:latin typeface="+mj-lt"/>
              </a:rPr>
              <a:t>港澳信義會小學</a:t>
            </a:r>
            <a:endParaRPr lang="en-US" altLang="zh-TW" sz="4000" b="1" dirty="0">
              <a:solidFill>
                <a:schemeClr val="tx2"/>
              </a:solidFill>
              <a:latin typeface="+mj-lt"/>
            </a:endParaRPr>
          </a:p>
          <a:p>
            <a:pPr algn="ctr"/>
            <a:r>
              <a:rPr lang="zh-TW" altLang="en-US" sz="4000" b="1" dirty="0">
                <a:solidFill>
                  <a:schemeClr val="tx2"/>
                </a:solidFill>
                <a:latin typeface="+mj-lt"/>
              </a:rPr>
              <a:t>三</a:t>
            </a:r>
            <a:r>
              <a:rPr lang="zh-TW" altLang="zh-HK" sz="4000" b="1" dirty="0">
                <a:solidFill>
                  <a:schemeClr val="tx2"/>
                </a:solidFill>
                <a:latin typeface="+mj-lt"/>
              </a:rPr>
              <a:t>年級</a:t>
            </a:r>
            <a:r>
              <a:rPr lang="zh-TW" altLang="en-US" sz="4000" b="1" dirty="0">
                <a:solidFill>
                  <a:schemeClr val="tx2"/>
                </a:solidFill>
                <a:latin typeface="+mj-lt"/>
              </a:rPr>
              <a:t> </a:t>
            </a:r>
            <a:r>
              <a:rPr lang="zh-TW" altLang="zh-HK" sz="4000" b="1" dirty="0">
                <a:solidFill>
                  <a:schemeClr val="tx2"/>
                </a:solidFill>
                <a:latin typeface="+mj-lt"/>
              </a:rPr>
              <a:t>電子學習家長會</a:t>
            </a:r>
            <a:endParaRPr lang="zh-TW" altLang="en-US" sz="4400" b="1" dirty="0">
              <a:solidFill>
                <a:schemeClr val="tx2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026" name="Picture 2" descr="學生用電腦圖片的圖片搜尋結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48" y="1921645"/>
            <a:ext cx="6481777" cy="3572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200" y="4352487"/>
            <a:ext cx="4064674" cy="2283243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07" y="3930823"/>
            <a:ext cx="4130316" cy="2753544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8054" y="1661052"/>
            <a:ext cx="3532820" cy="2649615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07" y="1412776"/>
            <a:ext cx="3224404" cy="2418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904983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966" y="219125"/>
            <a:ext cx="8229600" cy="668759"/>
          </a:xfrm>
        </p:spPr>
        <p:txBody>
          <a:bodyPr>
            <a:normAutofit fontScale="90000"/>
          </a:bodyPr>
          <a:lstStyle/>
          <a:p>
            <a:r>
              <a:rPr lang="zh-TW" altLang="en-US" b="1" dirty="0" smtClean="0">
                <a:solidFill>
                  <a:srgbClr val="0070C0"/>
                </a:solidFill>
              </a:rPr>
              <a:t>本校三年級學生於電子學習的準備</a:t>
            </a:r>
            <a:endParaRPr lang="zh-TW" altLang="en-US" dirty="0" smtClean="0">
              <a:solidFill>
                <a:srgbClr val="0070C0"/>
              </a:solidFill>
              <a:ea typeface="標楷體" pitchFamily="65" charset="-120"/>
            </a:endParaRPr>
          </a:p>
        </p:txBody>
      </p:sp>
      <p:sp>
        <p:nvSpPr>
          <p:cNvPr id="2867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31504" y="991236"/>
            <a:ext cx="7776864" cy="4530725"/>
          </a:xfrm>
        </p:spPr>
        <p:txBody>
          <a:bodyPr>
            <a:normAutofit/>
          </a:bodyPr>
          <a:lstStyle/>
          <a:p>
            <a:r>
              <a:rPr lang="zh-TW" altLang="en-US" sz="2400" b="1" dirty="0" smtClean="0">
                <a:solidFill>
                  <a:srgbClr val="000000"/>
                </a:solidFill>
                <a:latin typeface="新細明體" panose="02020500000000000000" pitchFamily="18" charset="-120"/>
              </a:rPr>
              <a:t>電腦</a:t>
            </a:r>
            <a:r>
              <a:rPr lang="en-US" altLang="zh-TW" sz="2400" b="1" dirty="0" smtClean="0">
                <a:solidFill>
                  <a:srgbClr val="000000"/>
                </a:solidFill>
                <a:latin typeface="新細明體" panose="02020500000000000000" pitchFamily="18" charset="-120"/>
              </a:rPr>
              <a:t>/</a:t>
            </a:r>
            <a:r>
              <a:rPr lang="zh-TW" altLang="en-US" sz="2400" b="1" dirty="0" smtClean="0">
                <a:solidFill>
                  <a:srgbClr val="000000"/>
                </a:solidFill>
                <a:latin typeface="新細明體" panose="02020500000000000000" pitchFamily="18" charset="-120"/>
              </a:rPr>
              <a:t>編</a:t>
            </a:r>
            <a:r>
              <a:rPr lang="zh-TW" altLang="en-US" sz="2400" b="1" dirty="0">
                <a:solidFill>
                  <a:srgbClr val="000000"/>
                </a:solidFill>
                <a:latin typeface="新細明體" panose="02020500000000000000" pitchFamily="18" charset="-120"/>
              </a:rPr>
              <a:t>程科 </a:t>
            </a:r>
            <a:r>
              <a:rPr lang="en-US" altLang="zh-TW" sz="2400" b="1" dirty="0">
                <a:solidFill>
                  <a:srgbClr val="000000"/>
                </a:solidFill>
                <a:latin typeface="新細明體" panose="02020500000000000000" pitchFamily="18" charset="-120"/>
              </a:rPr>
              <a:t>-</a:t>
            </a:r>
            <a:r>
              <a:rPr lang="zh-TW" altLang="en-US" sz="2400" b="1" dirty="0">
                <a:solidFill>
                  <a:srgbClr val="000000"/>
                </a:solidFill>
                <a:latin typeface="新細明體" panose="02020500000000000000" pitchFamily="18" charset="-120"/>
              </a:rPr>
              <a:t> </a:t>
            </a:r>
            <a:r>
              <a:rPr lang="en-US" altLang="zh-TW" sz="2400" b="1" dirty="0">
                <a:solidFill>
                  <a:srgbClr val="000000"/>
                </a:solidFill>
                <a:latin typeface="新細明體" panose="02020500000000000000" pitchFamily="18" charset="-120"/>
              </a:rPr>
              <a:t>-</a:t>
            </a:r>
            <a:r>
              <a:rPr lang="zh-TW" altLang="en-US" sz="2400" b="1" dirty="0">
                <a:solidFill>
                  <a:srgbClr val="000000"/>
                </a:solidFill>
                <a:latin typeface="新細明體" panose="02020500000000000000" pitchFamily="18" charset="-120"/>
              </a:rPr>
              <a:t> </a:t>
            </a:r>
            <a:r>
              <a:rPr lang="en-US" altLang="zh-TW" sz="2400" b="1" dirty="0">
                <a:solidFill>
                  <a:srgbClr val="000000"/>
                </a:solidFill>
                <a:latin typeface="新細明體" panose="02020500000000000000" pitchFamily="18" charset="-120"/>
              </a:rPr>
              <a:t>-</a:t>
            </a:r>
            <a:r>
              <a:rPr lang="zh-TW" altLang="en-US" sz="2400" b="1" dirty="0">
                <a:solidFill>
                  <a:srgbClr val="000000"/>
                </a:solidFill>
                <a:latin typeface="新細明體" panose="02020500000000000000" pitchFamily="18" charset="-120"/>
              </a:rPr>
              <a:t> 資訊素養</a:t>
            </a:r>
            <a:r>
              <a:rPr lang="en-US" altLang="zh-TW" sz="2400" b="1" dirty="0" smtClean="0">
                <a:solidFill>
                  <a:srgbClr val="000000"/>
                </a:solidFill>
                <a:latin typeface="新細明體" panose="02020500000000000000" pitchFamily="18" charset="-120"/>
              </a:rPr>
              <a:t>/</a:t>
            </a:r>
            <a:r>
              <a:rPr lang="zh-HK" altLang="en-US" sz="2400" b="1" dirty="0" smtClean="0">
                <a:solidFill>
                  <a:srgbClr val="000000"/>
                </a:solidFill>
                <a:latin typeface="新細明體" panose="02020500000000000000" pitchFamily="18" charset="-120"/>
              </a:rPr>
              <a:t>編程</a:t>
            </a:r>
            <a:r>
              <a:rPr lang="zh-TW" altLang="en-US" sz="2400" b="1" dirty="0" smtClean="0">
                <a:solidFill>
                  <a:srgbClr val="000000"/>
                </a:solidFill>
                <a:latin typeface="新細明體" panose="02020500000000000000" pitchFamily="18" charset="-120"/>
              </a:rPr>
              <a:t>及</a:t>
            </a:r>
            <a:r>
              <a:rPr lang="en-US" altLang="zh-TW" sz="2400" b="1" dirty="0" smtClean="0">
                <a:solidFill>
                  <a:srgbClr val="000000"/>
                </a:solidFill>
                <a:latin typeface="新細明體" panose="02020500000000000000" pitchFamily="18" charset="-120"/>
              </a:rPr>
              <a:t>AI</a:t>
            </a:r>
            <a:r>
              <a:rPr lang="zh-HK" altLang="en-US" sz="2400" b="1" dirty="0" smtClean="0">
                <a:solidFill>
                  <a:srgbClr val="000000"/>
                </a:solidFill>
                <a:latin typeface="新細明體" panose="02020500000000000000" pitchFamily="18" charset="-120"/>
              </a:rPr>
              <a:t>教學 </a:t>
            </a:r>
            <a:r>
              <a:rPr lang="zh-TW" altLang="en-US" sz="2400" b="1" dirty="0">
                <a:solidFill>
                  <a:srgbClr val="000000"/>
                </a:solidFill>
                <a:latin typeface="新細明體" panose="02020500000000000000" pitchFamily="18" charset="-120"/>
              </a:rPr>
              <a:t>的培養階梯</a:t>
            </a:r>
            <a:endParaRPr lang="en-US" altLang="zh-TW" sz="2400" b="1" dirty="0">
              <a:latin typeface="+mn-ea"/>
            </a:endParaRPr>
          </a:p>
          <a:p>
            <a:endParaRPr lang="en-US" altLang="zh-TW" sz="2400" b="1" dirty="0">
              <a:latin typeface="+mn-ea"/>
            </a:endParaRPr>
          </a:p>
          <a:p>
            <a:pPr eaLnBrk="1" hangingPunct="1">
              <a:buFont typeface="Wingdings" pitchFamily="2" charset="2"/>
              <a:buNone/>
            </a:pPr>
            <a:endParaRPr lang="en-US" altLang="zh-TW" sz="6600" dirty="0">
              <a:ea typeface="標楷體" pitchFamily="65" charset="-120"/>
            </a:endParaRPr>
          </a:p>
        </p:txBody>
      </p:sp>
      <p:pic>
        <p:nvPicPr>
          <p:cNvPr id="5" name="圖片 4" descr="R:\WHT尹\308 related designs\2024-2025 資訊素養及編程學習階梯 (308) v2-01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44" y="1412776"/>
            <a:ext cx="7704856" cy="50405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4646123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2"/>
          <p:cNvSpPr>
            <a:spLocks noGrp="1" noChangeArrowheads="1"/>
          </p:cNvSpPr>
          <p:nvPr>
            <p:ph type="title"/>
          </p:nvPr>
        </p:nvSpPr>
        <p:spPr>
          <a:xfrm>
            <a:off x="236288" y="159037"/>
            <a:ext cx="8229600" cy="668759"/>
          </a:xfrm>
        </p:spPr>
        <p:txBody>
          <a:bodyPr>
            <a:normAutofit fontScale="90000"/>
          </a:bodyPr>
          <a:lstStyle/>
          <a:p>
            <a:r>
              <a:rPr lang="zh-TW" altLang="en-US" b="1" dirty="0" smtClean="0">
                <a:solidFill>
                  <a:srgbClr val="0070C0"/>
                </a:solidFill>
              </a:rPr>
              <a:t>本校三年級學生於電子學習的準備</a:t>
            </a:r>
            <a:endParaRPr lang="zh-TW" altLang="en-US" dirty="0" smtClean="0">
              <a:solidFill>
                <a:srgbClr val="0070C0"/>
              </a:solidFill>
              <a:ea typeface="標楷體" pitchFamily="65" charset="-120"/>
            </a:endParaRPr>
          </a:p>
        </p:txBody>
      </p:sp>
      <p:sp>
        <p:nvSpPr>
          <p:cNvPr id="2867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2500" y="884248"/>
            <a:ext cx="10884059" cy="4530725"/>
          </a:xfrm>
        </p:spPr>
        <p:txBody>
          <a:bodyPr>
            <a:normAutofit/>
          </a:bodyPr>
          <a:lstStyle/>
          <a:p>
            <a:r>
              <a:rPr lang="zh-TW" altLang="en-US" sz="2400" b="1" dirty="0">
                <a:latin typeface="+mn-ea"/>
              </a:rPr>
              <a:t>電腦</a:t>
            </a:r>
            <a:r>
              <a:rPr lang="en-US" altLang="zh-TW" sz="2400" b="1" dirty="0">
                <a:latin typeface="+mn-ea"/>
              </a:rPr>
              <a:t>/</a:t>
            </a:r>
            <a:r>
              <a:rPr lang="zh-TW" altLang="en-US" sz="2400" b="1" dirty="0">
                <a:latin typeface="+mn-ea"/>
              </a:rPr>
              <a:t>編程科</a:t>
            </a:r>
            <a:r>
              <a:rPr lang="en-US" altLang="zh-TW" sz="2400" b="1" dirty="0" smtClean="0">
                <a:latin typeface="+mn-ea"/>
              </a:rPr>
              <a:t>(</a:t>
            </a:r>
            <a:r>
              <a:rPr lang="en-US" altLang="zh-TW" sz="2400" b="1" dirty="0">
                <a:latin typeface="+mn-ea"/>
              </a:rPr>
              <a:t>P.1-P.3)</a:t>
            </a:r>
          </a:p>
          <a:p>
            <a:r>
              <a:rPr lang="zh-TW" altLang="en-US" sz="2400" b="1" dirty="0">
                <a:latin typeface="+mn-ea"/>
              </a:rPr>
              <a:t>圖書</a:t>
            </a:r>
            <a:r>
              <a:rPr lang="en-US" altLang="zh-TW" sz="2400" b="1" dirty="0">
                <a:latin typeface="+mn-ea"/>
              </a:rPr>
              <a:t>,</a:t>
            </a:r>
            <a:r>
              <a:rPr lang="zh-TW" altLang="en-US" sz="2400" b="1" dirty="0">
                <a:latin typeface="+mn-ea"/>
              </a:rPr>
              <a:t>思維</a:t>
            </a:r>
            <a:r>
              <a:rPr lang="en-US" altLang="zh-TW" sz="2400" b="1" dirty="0" smtClean="0">
                <a:latin typeface="+mn-ea"/>
              </a:rPr>
              <a:t>,</a:t>
            </a:r>
            <a:r>
              <a:rPr lang="zh-TW" altLang="en-US" sz="2400" b="1" dirty="0" smtClean="0">
                <a:latin typeface="+mn-ea"/>
              </a:rPr>
              <a:t>音樂堂</a:t>
            </a:r>
            <a:r>
              <a:rPr lang="en-US" altLang="zh-TW" sz="2400" b="1" dirty="0">
                <a:latin typeface="+mn-ea"/>
              </a:rPr>
              <a:t>(P.1-P.3)</a:t>
            </a:r>
          </a:p>
          <a:p>
            <a:r>
              <a:rPr lang="zh-TW" altLang="en-US" sz="2400" b="1" dirty="0">
                <a:latin typeface="+mn-ea"/>
              </a:rPr>
              <a:t>電子學習的常規</a:t>
            </a:r>
            <a:r>
              <a:rPr lang="en-US" altLang="zh-TW" sz="2400" b="1" dirty="0">
                <a:latin typeface="+mn-ea"/>
              </a:rPr>
              <a:t>(P.1-P.3</a:t>
            </a:r>
            <a:r>
              <a:rPr lang="en-US" altLang="zh-TW" sz="2400" b="1" dirty="0" smtClean="0">
                <a:latin typeface="+mn-ea"/>
              </a:rPr>
              <a:t>)</a:t>
            </a:r>
          </a:p>
          <a:p>
            <a:r>
              <a:rPr lang="zh-TW" altLang="en-US" sz="2400" b="1" dirty="0" smtClean="0">
                <a:latin typeface="+mn-ea"/>
              </a:rPr>
              <a:t>全方位活動</a:t>
            </a:r>
            <a:endParaRPr lang="en-US" altLang="zh-TW" sz="2400" b="1" dirty="0">
              <a:latin typeface="+mn-ea"/>
            </a:endParaRPr>
          </a:p>
          <a:p>
            <a:r>
              <a:rPr lang="zh-TW" altLang="en-US" sz="2400" b="1" dirty="0">
                <a:latin typeface="+mn-ea"/>
              </a:rPr>
              <a:t>平板電腦</a:t>
            </a:r>
            <a:r>
              <a:rPr lang="en-US" altLang="zh-TW" sz="2400" b="1" dirty="0">
                <a:latin typeface="+mn-ea"/>
              </a:rPr>
              <a:t>/</a:t>
            </a:r>
            <a:r>
              <a:rPr lang="zh-TW" altLang="en-US" sz="2400" b="1" dirty="0">
                <a:latin typeface="+mn-ea"/>
              </a:rPr>
              <a:t>桌上電腦的基本操作</a:t>
            </a:r>
            <a:endParaRPr lang="en-US" altLang="zh-TW" sz="2400" b="1" dirty="0">
              <a:latin typeface="+mn-ea"/>
            </a:endParaRPr>
          </a:p>
          <a:p>
            <a:pPr marL="0" indent="0">
              <a:buNone/>
            </a:pPr>
            <a:endParaRPr lang="en-US" altLang="zh-TW" sz="2400" b="1" dirty="0">
              <a:latin typeface="+mn-ea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864" y="941558"/>
            <a:ext cx="3056027" cy="2292020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884248"/>
            <a:ext cx="3917622" cy="2938216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864" y="3327614"/>
            <a:ext cx="3844818" cy="2883614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16" y="3717032"/>
            <a:ext cx="3872647" cy="2904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160561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966" y="219125"/>
            <a:ext cx="8229600" cy="668759"/>
          </a:xfrm>
        </p:spPr>
        <p:txBody>
          <a:bodyPr>
            <a:normAutofit fontScale="90000"/>
          </a:bodyPr>
          <a:lstStyle/>
          <a:p>
            <a:r>
              <a:rPr lang="zh-TW" altLang="en-US" b="1" dirty="0" smtClean="0">
                <a:solidFill>
                  <a:srgbClr val="0070C0"/>
                </a:solidFill>
              </a:rPr>
              <a:t>本校三年級學生於電子學習的準備</a:t>
            </a:r>
            <a:endParaRPr lang="zh-TW" altLang="en-US" dirty="0" smtClean="0">
              <a:solidFill>
                <a:srgbClr val="0070C0"/>
              </a:solidFill>
              <a:ea typeface="標楷體" pitchFamily="65" charset="-120"/>
            </a:endParaRPr>
          </a:p>
        </p:txBody>
      </p:sp>
      <p:sp>
        <p:nvSpPr>
          <p:cNvPr id="2867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45159" y="887884"/>
            <a:ext cx="8280920" cy="4530725"/>
          </a:xfrm>
        </p:spPr>
        <p:txBody>
          <a:bodyPr>
            <a:normAutofit/>
          </a:bodyPr>
          <a:lstStyle/>
          <a:p>
            <a:r>
              <a:rPr lang="en-US" altLang="zh-TW" sz="2400" b="1" dirty="0">
                <a:latin typeface="+mn-ea"/>
              </a:rPr>
              <a:t>1-5</a:t>
            </a:r>
            <a:r>
              <a:rPr lang="zh-TW" altLang="en-US" sz="2400" b="1" dirty="0">
                <a:latin typeface="+mn-ea"/>
              </a:rPr>
              <a:t>月 </a:t>
            </a:r>
            <a:r>
              <a:rPr lang="en-US" altLang="zh-TW" sz="2400" b="1" dirty="0">
                <a:latin typeface="+mn-ea"/>
              </a:rPr>
              <a:t>-</a:t>
            </a:r>
            <a:r>
              <a:rPr lang="zh-TW" altLang="en-US" sz="2400" b="1" dirty="0">
                <a:latin typeface="+mn-ea"/>
              </a:rPr>
              <a:t> </a:t>
            </a:r>
            <a:r>
              <a:rPr lang="en-US" altLang="zh-TW" sz="2400" b="1" dirty="0">
                <a:latin typeface="+mn-ea"/>
              </a:rPr>
              <a:t>-</a:t>
            </a:r>
            <a:r>
              <a:rPr lang="zh-TW" altLang="en-US" sz="2400" b="1" dirty="0">
                <a:latin typeface="+mn-ea"/>
              </a:rPr>
              <a:t> </a:t>
            </a:r>
            <a:r>
              <a:rPr lang="en-US" altLang="zh-TW" sz="2400" b="1" dirty="0">
                <a:latin typeface="+mn-ea"/>
              </a:rPr>
              <a:t>-</a:t>
            </a:r>
            <a:r>
              <a:rPr lang="zh-TW" altLang="en-US" sz="2400" b="1" dirty="0">
                <a:latin typeface="+mn-ea"/>
              </a:rPr>
              <a:t> 電子學習</a:t>
            </a:r>
            <a:r>
              <a:rPr lang="en-US" altLang="zh-TW" sz="2400" b="1" dirty="0">
                <a:latin typeface="+mn-ea"/>
              </a:rPr>
              <a:t>(</a:t>
            </a:r>
            <a:r>
              <a:rPr lang="zh-TW" altLang="en-US" sz="2400" b="1" dirty="0">
                <a:latin typeface="+mn-ea"/>
              </a:rPr>
              <a:t>數學</a:t>
            </a:r>
            <a:r>
              <a:rPr lang="en-US" altLang="zh-TW" sz="2400" b="1" dirty="0" smtClean="0">
                <a:latin typeface="+mn-ea"/>
              </a:rPr>
              <a:t>)(</a:t>
            </a:r>
            <a:r>
              <a:rPr lang="zh-TW" altLang="en-US" sz="2400" b="1" dirty="0" smtClean="0">
                <a:latin typeface="+mn-ea"/>
              </a:rPr>
              <a:t>圖形與空間</a:t>
            </a:r>
            <a:r>
              <a:rPr lang="en-US" altLang="zh-TW" sz="2400" b="1" dirty="0" smtClean="0">
                <a:latin typeface="+mn-ea"/>
              </a:rPr>
              <a:t>)</a:t>
            </a:r>
            <a:endParaRPr lang="en-US" altLang="zh-TW" sz="2400" b="1" dirty="0">
              <a:latin typeface="+mn-ea"/>
            </a:endParaRPr>
          </a:p>
          <a:p>
            <a:r>
              <a:rPr lang="zh-HK" altLang="en-US" sz="2400" b="1" dirty="0">
                <a:latin typeface="+mn-ea"/>
              </a:rPr>
              <a:t>互動教學平台</a:t>
            </a:r>
            <a:r>
              <a:rPr lang="en-US" altLang="zh-HK" sz="2400" b="1" dirty="0">
                <a:latin typeface="+mn-ea"/>
              </a:rPr>
              <a:t>(</a:t>
            </a:r>
            <a:r>
              <a:rPr lang="en-US" altLang="zh-TW" sz="2400" b="1" dirty="0">
                <a:latin typeface="+mn-ea"/>
              </a:rPr>
              <a:t>NEARPOD)</a:t>
            </a:r>
            <a:r>
              <a:rPr lang="zh-HK" altLang="en-US" sz="2400" b="1" dirty="0">
                <a:latin typeface="+mn-ea"/>
              </a:rPr>
              <a:t>的基本操作</a:t>
            </a:r>
            <a:endParaRPr lang="en-US" altLang="zh-TW" sz="2400" b="1" dirty="0">
              <a:latin typeface="+mn-ea"/>
            </a:endParaRPr>
          </a:p>
          <a:p>
            <a:r>
              <a:rPr lang="zh-TW" altLang="en-US" sz="2400" b="1" dirty="0">
                <a:latin typeface="+mn-ea"/>
              </a:rPr>
              <a:t>互動軟件</a:t>
            </a:r>
            <a:r>
              <a:rPr lang="en-US" altLang="zh-TW" sz="2400" b="1" dirty="0">
                <a:latin typeface="+mn-ea"/>
              </a:rPr>
              <a:t>(GEOGEBRA)</a:t>
            </a:r>
            <a:r>
              <a:rPr lang="zh-TW" altLang="en-US" sz="2400" b="1" dirty="0">
                <a:latin typeface="+mn-ea"/>
              </a:rPr>
              <a:t>的基本操作</a:t>
            </a:r>
            <a:endParaRPr lang="en-US" altLang="zh-TW" sz="2400" b="1" dirty="0">
              <a:latin typeface="+mn-ea"/>
            </a:endParaRPr>
          </a:p>
          <a:p>
            <a:pPr marL="0" indent="0">
              <a:buNone/>
            </a:pPr>
            <a:endParaRPr lang="en-US" altLang="zh-TW" sz="2400" b="1" dirty="0">
              <a:latin typeface="+mn-ea"/>
            </a:endParaRPr>
          </a:p>
          <a:p>
            <a:pPr eaLnBrk="1" hangingPunct="1">
              <a:buFont typeface="Wingdings" pitchFamily="2" charset="2"/>
              <a:buNone/>
            </a:pPr>
            <a:endParaRPr lang="en-US" altLang="zh-TW" sz="6600" dirty="0">
              <a:ea typeface="標楷體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49" y="4367863"/>
            <a:ext cx="3131840" cy="234888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8742" y="4367863"/>
            <a:ext cx="4181522" cy="2348880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8" y="2420888"/>
            <a:ext cx="3093594" cy="2062396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8021" y="4063853"/>
            <a:ext cx="3505569" cy="2629177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766" y="1115705"/>
            <a:ext cx="4032448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995019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966" y="219125"/>
            <a:ext cx="8229600" cy="668759"/>
          </a:xfrm>
        </p:spPr>
        <p:txBody>
          <a:bodyPr>
            <a:normAutofit fontScale="90000"/>
          </a:bodyPr>
          <a:lstStyle/>
          <a:p>
            <a:r>
              <a:rPr lang="zh-TW" altLang="en-US" b="1" dirty="0" smtClean="0">
                <a:solidFill>
                  <a:srgbClr val="0070C0"/>
                </a:solidFill>
              </a:rPr>
              <a:t>本校三年級學生於電子學習的準備</a:t>
            </a:r>
            <a:endParaRPr lang="zh-TW" altLang="en-US" dirty="0" smtClean="0">
              <a:solidFill>
                <a:srgbClr val="0070C0"/>
              </a:solidFill>
              <a:ea typeface="標楷體" pitchFamily="65" charset="-120"/>
            </a:endParaRPr>
          </a:p>
        </p:txBody>
      </p:sp>
      <p:sp>
        <p:nvSpPr>
          <p:cNvPr id="2867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1344" y="945272"/>
            <a:ext cx="7776864" cy="4530725"/>
          </a:xfrm>
        </p:spPr>
        <p:txBody>
          <a:bodyPr>
            <a:normAutofit/>
          </a:bodyPr>
          <a:lstStyle/>
          <a:p>
            <a:r>
              <a:rPr lang="en-US" altLang="zh-TW" sz="2400" b="1" dirty="0">
                <a:latin typeface="+mn-ea"/>
              </a:rPr>
              <a:t>1-5</a:t>
            </a:r>
            <a:r>
              <a:rPr lang="zh-TW" altLang="en-US" sz="2400" b="1" dirty="0">
                <a:latin typeface="+mn-ea"/>
              </a:rPr>
              <a:t>月 </a:t>
            </a:r>
            <a:r>
              <a:rPr lang="en-US" altLang="zh-TW" sz="2400" b="1" dirty="0">
                <a:latin typeface="+mn-ea"/>
              </a:rPr>
              <a:t>- - - </a:t>
            </a:r>
            <a:r>
              <a:rPr lang="zh-TW" altLang="en-US" sz="2400" b="1" dirty="0">
                <a:latin typeface="+mn-ea"/>
              </a:rPr>
              <a:t>電子學習</a:t>
            </a:r>
            <a:r>
              <a:rPr lang="en-US" altLang="zh-TW" sz="2400" b="1" dirty="0">
                <a:latin typeface="+mn-ea"/>
              </a:rPr>
              <a:t>(</a:t>
            </a:r>
            <a:r>
              <a:rPr lang="zh-TW" altLang="en-US" sz="2400" b="1" dirty="0">
                <a:latin typeface="+mn-ea"/>
              </a:rPr>
              <a:t>英文科</a:t>
            </a:r>
            <a:r>
              <a:rPr lang="en-US" altLang="zh-TW" sz="2400" b="1" dirty="0">
                <a:latin typeface="+mn-ea"/>
              </a:rPr>
              <a:t>)</a:t>
            </a:r>
          </a:p>
          <a:p>
            <a:r>
              <a:rPr lang="zh-TW" altLang="en-US" sz="2400" b="1" dirty="0">
                <a:latin typeface="+mn-ea"/>
              </a:rPr>
              <a:t>遊戲平台</a:t>
            </a:r>
            <a:r>
              <a:rPr lang="en-US" altLang="zh-TW" sz="2400" b="1" dirty="0">
                <a:latin typeface="+mn-ea"/>
              </a:rPr>
              <a:t>(KAHOOT)</a:t>
            </a:r>
            <a:r>
              <a:rPr lang="zh-TW" altLang="en-US" sz="2400" b="1" dirty="0">
                <a:latin typeface="+mn-ea"/>
              </a:rPr>
              <a:t>的基本操作</a:t>
            </a:r>
            <a:endParaRPr lang="en-US" altLang="zh-TW" sz="2400" b="1" dirty="0">
              <a:latin typeface="+mn-ea"/>
            </a:endParaRPr>
          </a:p>
          <a:p>
            <a:r>
              <a:rPr lang="zh-TW" altLang="en-US" sz="2400" b="1" dirty="0">
                <a:latin typeface="+mn-ea"/>
              </a:rPr>
              <a:t>教學軟件</a:t>
            </a:r>
            <a:r>
              <a:rPr lang="en-US" altLang="zh-TW" sz="2400" b="1" dirty="0">
                <a:latin typeface="+mn-ea"/>
              </a:rPr>
              <a:t>(NEARPOD)</a:t>
            </a:r>
            <a:r>
              <a:rPr lang="zh-TW" altLang="en-US" sz="2400" b="1" dirty="0">
                <a:latin typeface="+mn-ea"/>
              </a:rPr>
              <a:t>的基本操作</a:t>
            </a:r>
          </a:p>
          <a:p>
            <a:endParaRPr lang="en-US" altLang="zh-TW" sz="2400" b="1" dirty="0">
              <a:latin typeface="+mn-ea"/>
            </a:endParaRPr>
          </a:p>
          <a:p>
            <a:pPr eaLnBrk="1" hangingPunct="1">
              <a:buFont typeface="Wingdings" pitchFamily="2" charset="2"/>
              <a:buNone/>
            </a:pPr>
            <a:endParaRPr lang="en-US" altLang="zh-TW" sz="6600" dirty="0">
              <a:ea typeface="標楷體" pitchFamily="65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016" y="1002107"/>
            <a:ext cx="4884241" cy="3663181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7019" y="3789040"/>
            <a:ext cx="5171189" cy="2904804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5"/>
          <a:srcRect l="25194" t="23750" r="14563" b="15351"/>
          <a:stretch/>
        </p:blipFill>
        <p:spPr>
          <a:xfrm>
            <a:off x="8112224" y="4527244"/>
            <a:ext cx="3960981" cy="2252322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3" y="2564904"/>
            <a:ext cx="3744416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085074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2"/>
          <p:cNvSpPr>
            <a:spLocks noGrp="1" noChangeArrowheads="1"/>
          </p:cNvSpPr>
          <p:nvPr>
            <p:ph type="title"/>
          </p:nvPr>
        </p:nvSpPr>
        <p:spPr>
          <a:xfrm>
            <a:off x="397024" y="216260"/>
            <a:ext cx="8229600" cy="668759"/>
          </a:xfrm>
        </p:spPr>
        <p:txBody>
          <a:bodyPr>
            <a:normAutofit fontScale="90000"/>
          </a:bodyPr>
          <a:lstStyle/>
          <a:p>
            <a:r>
              <a:rPr lang="zh-TW" altLang="en-US" b="1" dirty="0" smtClean="0">
                <a:solidFill>
                  <a:srgbClr val="0070C0"/>
                </a:solidFill>
              </a:rPr>
              <a:t>電子學習的優點</a:t>
            </a:r>
            <a:endParaRPr lang="zh-TW" altLang="en-US" dirty="0" smtClean="0">
              <a:solidFill>
                <a:srgbClr val="0070C0"/>
              </a:solidFill>
              <a:ea typeface="標楷體" pitchFamily="65" charset="-120"/>
            </a:endParaRPr>
          </a:p>
        </p:txBody>
      </p:sp>
      <p:sp>
        <p:nvSpPr>
          <p:cNvPr id="2867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63352" y="923780"/>
            <a:ext cx="7776864" cy="4530725"/>
          </a:xfrm>
        </p:spPr>
        <p:txBody>
          <a:bodyPr>
            <a:normAutofit/>
          </a:bodyPr>
          <a:lstStyle/>
          <a:p>
            <a:r>
              <a:rPr lang="zh-TW" altLang="en-US" sz="2400" b="1" dirty="0">
                <a:latin typeface="+mn-ea"/>
              </a:rPr>
              <a:t>有利學生從不同的媒體搜集資料</a:t>
            </a:r>
            <a:r>
              <a:rPr lang="zh-TW" altLang="en-US" sz="2400" b="1" dirty="0">
                <a:solidFill>
                  <a:srgbClr val="FF0000"/>
                </a:solidFill>
                <a:latin typeface="+mn-ea"/>
              </a:rPr>
              <a:t>備課</a:t>
            </a:r>
            <a:endParaRPr lang="en-US" altLang="zh-TW" sz="2400" b="1" dirty="0">
              <a:solidFill>
                <a:srgbClr val="FF0000"/>
              </a:solidFill>
              <a:latin typeface="+mn-ea"/>
            </a:endParaRPr>
          </a:p>
          <a:p>
            <a:r>
              <a:rPr lang="zh-TW" altLang="en-US" sz="2400" b="1" dirty="0">
                <a:latin typeface="+mn-ea"/>
              </a:rPr>
              <a:t>有利學生之間作</a:t>
            </a:r>
            <a:r>
              <a:rPr lang="zh-TW" altLang="en-US" sz="2400" b="1" dirty="0">
                <a:solidFill>
                  <a:srgbClr val="FF0000"/>
                </a:solidFill>
                <a:latin typeface="+mn-ea"/>
              </a:rPr>
              <a:t>即時</a:t>
            </a:r>
            <a:r>
              <a:rPr lang="zh-TW" altLang="en-US" sz="2400" b="1" dirty="0">
                <a:latin typeface="+mn-ea"/>
              </a:rPr>
              <a:t>的分享及交流</a:t>
            </a:r>
            <a:endParaRPr lang="en-US" altLang="zh-TW" sz="2400" b="1" dirty="0">
              <a:latin typeface="+mn-ea"/>
            </a:endParaRPr>
          </a:p>
          <a:p>
            <a:r>
              <a:rPr lang="zh-TW" altLang="en-US" sz="2400" b="1" dirty="0">
                <a:latin typeface="+mn-ea"/>
              </a:rPr>
              <a:t>有利展示學生的</a:t>
            </a:r>
            <a:r>
              <a:rPr lang="zh-TW" altLang="en-US" sz="2400" b="1" dirty="0">
                <a:solidFill>
                  <a:srgbClr val="FF0000"/>
                </a:solidFill>
                <a:latin typeface="+mn-ea"/>
              </a:rPr>
              <a:t>學習成果</a:t>
            </a:r>
          </a:p>
          <a:p>
            <a:r>
              <a:rPr lang="zh-TW" altLang="en-US" sz="2400" b="1" dirty="0">
                <a:latin typeface="+mn-ea"/>
              </a:rPr>
              <a:t>有利教師有效</a:t>
            </a:r>
            <a:r>
              <a:rPr lang="zh-TW" altLang="en-US" sz="2400" b="1" dirty="0">
                <a:solidFill>
                  <a:srgbClr val="FF0000"/>
                </a:solidFill>
                <a:latin typeface="+mn-ea"/>
              </a:rPr>
              <a:t>評估</a:t>
            </a:r>
            <a:r>
              <a:rPr lang="zh-TW" altLang="en-US" sz="2400" b="1" dirty="0">
                <a:latin typeface="+mn-ea"/>
              </a:rPr>
              <a:t>學生的能力，從而作</a:t>
            </a:r>
            <a:r>
              <a:rPr lang="zh-TW" altLang="en-US" sz="2400" b="1" dirty="0">
                <a:solidFill>
                  <a:srgbClr val="FF0000"/>
                </a:solidFill>
                <a:latin typeface="+mn-ea"/>
              </a:rPr>
              <a:t>即時回饋</a:t>
            </a:r>
            <a:endParaRPr lang="en-US" altLang="zh-TW" sz="2400" b="1" dirty="0">
              <a:solidFill>
                <a:srgbClr val="FF0000"/>
              </a:solidFill>
              <a:latin typeface="+mn-ea"/>
            </a:endParaRPr>
          </a:p>
          <a:p>
            <a:r>
              <a:rPr lang="zh-TW" altLang="en-US" sz="2400" b="1" dirty="0">
                <a:latin typeface="+mn-ea"/>
              </a:rPr>
              <a:t>有利展示學生進行個人及小組</a:t>
            </a:r>
            <a:r>
              <a:rPr lang="zh-TW" altLang="en-US" sz="2400" b="1" dirty="0">
                <a:solidFill>
                  <a:srgbClr val="FF0000"/>
                </a:solidFill>
                <a:latin typeface="+mn-ea"/>
              </a:rPr>
              <a:t>探究</a:t>
            </a:r>
            <a:endParaRPr lang="en-US" altLang="zh-TW" sz="2400" b="1" dirty="0">
              <a:solidFill>
                <a:srgbClr val="FF0000"/>
              </a:solidFill>
              <a:latin typeface="+mn-ea"/>
            </a:endParaRPr>
          </a:p>
          <a:p>
            <a:r>
              <a:rPr lang="zh-TW" altLang="en-US" sz="2400" b="1" dirty="0">
                <a:latin typeface="+mn-ea"/>
              </a:rPr>
              <a:t>有利學生回家進行</a:t>
            </a:r>
            <a:r>
              <a:rPr lang="zh-TW" altLang="en-US" sz="2400" b="1" dirty="0">
                <a:solidFill>
                  <a:srgbClr val="FF0000"/>
                </a:solidFill>
                <a:latin typeface="+mn-ea"/>
              </a:rPr>
              <a:t>延伸學習</a:t>
            </a:r>
            <a:endParaRPr lang="en-US" altLang="zh-TW" sz="2400" b="1" dirty="0">
              <a:solidFill>
                <a:srgbClr val="FF0000"/>
              </a:solidFill>
              <a:latin typeface="+mn-ea"/>
            </a:endParaRPr>
          </a:p>
          <a:p>
            <a:pPr marL="0" indent="0">
              <a:buNone/>
            </a:pPr>
            <a:endParaRPr lang="zh-TW" altLang="en-US" dirty="0" smtClean="0">
              <a:solidFill>
                <a:srgbClr val="FF0000"/>
              </a:solidFill>
              <a:ea typeface="標楷體" pitchFamily="65" charset="-120"/>
            </a:endParaRPr>
          </a:p>
          <a:p>
            <a:pPr eaLnBrk="1" hangingPunct="1">
              <a:buFont typeface="Wingdings" pitchFamily="2" charset="2"/>
              <a:buNone/>
            </a:pPr>
            <a:endParaRPr lang="en-US" altLang="zh-TW" sz="6600" dirty="0">
              <a:ea typeface="標楷體" pitchFamily="65" charset="-12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3"/>
          <a:srcRect l="12403" t="23100" r="48025" b="3401"/>
          <a:stretch/>
        </p:blipFill>
        <p:spPr>
          <a:xfrm>
            <a:off x="5519936" y="80076"/>
            <a:ext cx="3515019" cy="3672408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18" t="26221" r="-25618" b="-26221"/>
          <a:stretch/>
        </p:blipFill>
        <p:spPr>
          <a:xfrm>
            <a:off x="226460" y="4199830"/>
            <a:ext cx="4858717" cy="3547452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640" y="1289379"/>
            <a:ext cx="3240360" cy="2430270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237" y="4271919"/>
            <a:ext cx="3307436" cy="2480577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7808" y="4228715"/>
            <a:ext cx="3389637" cy="254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936799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3566" y="116632"/>
            <a:ext cx="10972800" cy="1143000"/>
          </a:xfrm>
        </p:spPr>
        <p:txBody>
          <a:bodyPr>
            <a:normAutofit/>
          </a:bodyPr>
          <a:lstStyle/>
          <a:p>
            <a:r>
              <a:rPr lang="zh-TW" altLang="en-US" b="1" dirty="0"/>
              <a:t>本校協助學生購買平板電腦的</a:t>
            </a:r>
            <a:r>
              <a:rPr lang="zh-TW" altLang="en-US" b="1" dirty="0" smtClean="0"/>
              <a:t>安排</a:t>
            </a:r>
            <a:endParaRPr lang="zh-HK" altLang="en-US" b="1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zh-HK" altLang="en-US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1412776"/>
            <a:ext cx="7884876" cy="5256584"/>
          </a:xfrm>
        </p:spPr>
      </p:pic>
    </p:spTree>
    <p:extLst>
      <p:ext uri="{BB962C8B-B14F-4D97-AF65-F5344CB8AC3E}">
        <p14:creationId xmlns:p14="http://schemas.microsoft.com/office/powerpoint/2010/main" val="35741617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96857" y="0"/>
            <a:ext cx="7429499" cy="1478570"/>
          </a:xfrm>
        </p:spPr>
        <p:txBody>
          <a:bodyPr/>
          <a:lstStyle/>
          <a:p>
            <a:r>
              <a:rPr lang="zh-TW" altLang="en-US" sz="3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自攜平板電腦上課</a:t>
            </a:r>
            <a:r>
              <a:rPr lang="en-US" altLang="zh-TW" sz="3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(BYOD)</a:t>
            </a:r>
            <a:endParaRPr lang="zh-HK" altLang="en-US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196856" y="1052736"/>
            <a:ext cx="8147616" cy="5294518"/>
          </a:xfrm>
        </p:spPr>
        <p:txBody>
          <a:bodyPr>
            <a:normAutofit/>
          </a:bodyPr>
          <a:lstStyle/>
          <a:p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方法一 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透過學校代訂平板電腦組合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自費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</a:p>
          <a:p>
            <a:r>
              <a:rPr lang="zh-TW" altLang="en-US" sz="24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約</a:t>
            </a:r>
            <a:r>
              <a:rPr lang="en-US" altLang="zh-TW" sz="24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$3300</a:t>
            </a:r>
            <a:endParaRPr lang="en-US" altLang="zh-TW" sz="2400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lvl="0"/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相關配件</a:t>
            </a:r>
            <a:endParaRPr lang="en-US" altLang="zh-TW" sz="2400" b="1" dirty="0">
              <a:solidFill>
                <a:prstClr val="white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lvl="0"/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1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螢幕保護貼</a:t>
            </a:r>
          </a:p>
          <a:p>
            <a:pPr lvl="0"/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2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保護套</a:t>
            </a:r>
          </a:p>
          <a:p>
            <a:pPr lvl="0"/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3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延伸的保養服務</a:t>
            </a:r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(3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年</a:t>
            </a:r>
            <a:r>
              <a:rPr lang="en-US" altLang="zh-TW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 </a:t>
            </a:r>
            <a:r>
              <a:rPr lang="en-US" altLang="zh-TW" sz="2400" b="1" i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  <a:r>
              <a:rPr lang="zh-TW" altLang="en-US" sz="2400" b="1" i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最新的</a:t>
            </a:r>
            <a:r>
              <a:rPr lang="en-US" altLang="zh-TW" sz="2400" b="1" i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APPLE CARE)</a:t>
            </a:r>
            <a:endParaRPr lang="en-US" altLang="zh-TW" sz="2400" b="1" i="1" dirty="0">
              <a:solidFill>
                <a:srgbClr val="FFC000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4 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其他配件</a:t>
            </a:r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自行按需要到門市選購</a:t>
            </a:r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  <a:endParaRPr lang="zh-TW" altLang="en-US" sz="2400" b="1" dirty="0">
              <a:solidFill>
                <a:prstClr val="white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lvl="0"/>
            <a:endParaRPr lang="en-US" altLang="zh-TW" sz="2400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6595643"/>
              </p:ext>
            </p:extLst>
          </p:nvPr>
        </p:nvGraphicFramePr>
        <p:xfrm>
          <a:off x="2181779" y="4941168"/>
          <a:ext cx="5915368" cy="16952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0632"/>
                <a:gridCol w="4694736"/>
              </a:tblGrid>
              <a:tr h="558062">
                <a:tc>
                  <a:txBody>
                    <a:bodyPr/>
                    <a:lstStyle/>
                    <a:p>
                      <a:endParaRPr lang="zh-HK" altLang="en-US" sz="2400" b="1" dirty="0">
                        <a:latin typeface="Adobe 黑体 Std R" panose="020B0400000000000000" pitchFamily="34" charset="-128"/>
                        <a:ea typeface="Adobe 黑体 Std R" panose="020B04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HK" sz="2400" b="1" dirty="0" smtClean="0">
                          <a:solidFill>
                            <a:srgbClr val="FF0000"/>
                          </a:solidFill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IOS</a:t>
                      </a:r>
                      <a:r>
                        <a:rPr lang="zh-TW" altLang="en-US" sz="2400" b="1" dirty="0" smtClean="0">
                          <a:solidFill>
                            <a:srgbClr val="FF0000"/>
                          </a:solidFill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 </a:t>
                      </a:r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(I-PAD</a:t>
                      </a:r>
                      <a:r>
                        <a:rPr lang="zh-TW" altLang="en-US" sz="2400" b="1" dirty="0" smtClean="0">
                          <a:solidFill>
                            <a:srgbClr val="FF0000"/>
                          </a:solidFill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  </a:t>
                      </a:r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A16)(2024</a:t>
                      </a:r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) </a:t>
                      </a:r>
                      <a:r>
                        <a:rPr lang="en-US" altLang="zh-TW" sz="3200" b="1" dirty="0" smtClean="0">
                          <a:solidFill>
                            <a:srgbClr val="FF0000"/>
                          </a:solidFill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(</a:t>
                      </a:r>
                      <a:r>
                        <a:rPr lang="zh-TW" altLang="en-US" sz="3200" b="1" dirty="0" smtClean="0">
                          <a:solidFill>
                            <a:srgbClr val="FF0000"/>
                          </a:solidFill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暫定</a:t>
                      </a:r>
                      <a:r>
                        <a:rPr lang="en-US" altLang="zh-TW" sz="3200" b="1" dirty="0" smtClean="0">
                          <a:solidFill>
                            <a:srgbClr val="FF0000"/>
                          </a:solidFill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)</a:t>
                      </a:r>
                      <a:endParaRPr lang="en-US" altLang="zh-HK" sz="3200" b="1" dirty="0" smtClean="0">
                        <a:solidFill>
                          <a:srgbClr val="FF0000"/>
                        </a:solidFill>
                        <a:latin typeface="Adobe 黑体 Std R" panose="020B0400000000000000" pitchFamily="34" charset="-128"/>
                        <a:ea typeface="Adobe 黑体 Std R" panose="020B0400000000000000" pitchFamily="34" charset="-128"/>
                      </a:endParaRPr>
                    </a:p>
                  </a:txBody>
                  <a:tcPr/>
                </a:tc>
              </a:tr>
              <a:tr h="558062"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容量</a:t>
                      </a:r>
                      <a:endParaRPr lang="zh-HK" altLang="en-US" sz="2400" b="1" dirty="0">
                        <a:latin typeface="Adobe 黑体 Std R" panose="020B0400000000000000" pitchFamily="34" charset="-128"/>
                        <a:ea typeface="Adobe 黑体 Std R" panose="020B04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128GB          WIFI</a:t>
                      </a:r>
                      <a:endParaRPr lang="zh-HK" altLang="en-US" sz="2400" b="1" dirty="0">
                        <a:solidFill>
                          <a:srgbClr val="FF0000"/>
                        </a:solidFill>
                        <a:latin typeface="Adobe 黑体 Std R" panose="020B0400000000000000" pitchFamily="34" charset="-128"/>
                        <a:ea typeface="Adobe 黑体 Std R" panose="020B0400000000000000" pitchFamily="34" charset="-128"/>
                      </a:endParaRPr>
                    </a:p>
                  </a:txBody>
                  <a:tcPr/>
                </a:tc>
              </a:tr>
              <a:tr h="558062"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螢幕</a:t>
                      </a:r>
                      <a:endParaRPr lang="zh-HK" altLang="en-US" sz="2400" b="1" dirty="0">
                        <a:latin typeface="Adobe 黑体 Std R" panose="020B0400000000000000" pitchFamily="34" charset="-128"/>
                        <a:ea typeface="Adobe 黑体 Std R" panose="020B04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11</a:t>
                      </a:r>
                      <a:r>
                        <a:rPr lang="zh-TW" altLang="en-US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寸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729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58471" t="23099" r="24992" b="18101"/>
          <a:stretch/>
        </p:blipFill>
        <p:spPr>
          <a:xfrm>
            <a:off x="479376" y="116632"/>
            <a:ext cx="3168352" cy="6336704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/>
          <a:srcRect l="51772" t="21651" r="39369" b="14300"/>
          <a:stretch/>
        </p:blipFill>
        <p:spPr>
          <a:xfrm>
            <a:off x="4079776" y="116632"/>
            <a:ext cx="1584176" cy="6442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82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87893" y="0"/>
            <a:ext cx="7429499" cy="1478570"/>
          </a:xfrm>
        </p:spPr>
        <p:txBody>
          <a:bodyPr/>
          <a:lstStyle/>
          <a:p>
            <a:r>
              <a:rPr lang="zh-TW" altLang="en-US" sz="3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自攜平板電腦上課</a:t>
            </a:r>
            <a:r>
              <a:rPr lang="en-US" altLang="zh-TW" sz="3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(BYOD)</a:t>
            </a:r>
            <a:endParaRPr lang="zh-HK" altLang="en-US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860354" y="1052736"/>
            <a:ext cx="8628134" cy="5294518"/>
          </a:xfrm>
        </p:spPr>
        <p:txBody>
          <a:bodyPr>
            <a:normAutofit/>
          </a:bodyPr>
          <a:lstStyle/>
          <a:p>
            <a:r>
              <a:rPr lang="zh-TW" altLang="en-US" sz="3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方法一 </a:t>
            </a:r>
            <a:r>
              <a:rPr lang="en-US" altLang="zh-TW" sz="3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3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3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3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3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3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透過學校代訂平板電腦</a:t>
            </a:r>
            <a:r>
              <a:rPr lang="en-US" altLang="zh-TW" sz="3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  <a:r>
              <a:rPr lang="zh-TW" altLang="en-US" sz="3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自費</a:t>
            </a:r>
            <a:r>
              <a:rPr lang="en-US" altLang="zh-TW" sz="3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</a:p>
          <a:p>
            <a:pPr lvl="0"/>
            <a:r>
              <a:rPr lang="en-US" altLang="zh-TW" sz="30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8</a:t>
            </a:r>
            <a:r>
              <a:rPr lang="zh-TW" altLang="en-US" sz="30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月尾 </a:t>
            </a:r>
            <a:r>
              <a:rPr lang="en-US" altLang="zh-TW" sz="30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---</a:t>
            </a:r>
            <a:r>
              <a:rPr lang="zh-TW" altLang="en-US" sz="30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四年級的電子學習家長會派發通告訂購 </a:t>
            </a:r>
          </a:p>
          <a:p>
            <a:pPr lvl="0"/>
            <a:r>
              <a:rPr lang="en-US" altLang="zh-TW" sz="30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9</a:t>
            </a:r>
            <a:r>
              <a:rPr lang="zh-TW" altLang="en-US" sz="30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月首周 </a:t>
            </a:r>
            <a:r>
              <a:rPr lang="en-US" altLang="zh-TW" sz="30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---</a:t>
            </a:r>
            <a:r>
              <a:rPr lang="zh-TW" altLang="en-US" sz="30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到學校辦理訂購及付款</a:t>
            </a:r>
            <a:endParaRPr lang="en-US" altLang="zh-TW" sz="3000" b="1" dirty="0">
              <a:solidFill>
                <a:prstClr val="white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lvl="0"/>
            <a:r>
              <a:rPr lang="en-US" altLang="zh-TW" sz="30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9</a:t>
            </a:r>
            <a:r>
              <a:rPr lang="zh-TW" altLang="en-US" sz="30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月中旬取機及相關配件</a:t>
            </a:r>
            <a:endParaRPr lang="en-US" altLang="zh-TW" sz="3000" b="1" dirty="0">
              <a:solidFill>
                <a:prstClr val="white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en-US" altLang="zh-TW" sz="30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10</a:t>
            </a:r>
            <a:r>
              <a:rPr lang="zh-TW" altLang="en-US" sz="30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月起不再辦理後補的代訂</a:t>
            </a:r>
            <a:endParaRPr lang="en-US" altLang="zh-TW" sz="3000" b="1" dirty="0">
              <a:solidFill>
                <a:prstClr val="white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lvl="0"/>
            <a:endParaRPr lang="zh-TW" altLang="en-US" sz="2400" b="1" dirty="0">
              <a:solidFill>
                <a:prstClr val="white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/>
          <a:srcRect l="31889" t="15001" r="38974" b="19200"/>
          <a:stretch/>
        </p:blipFill>
        <p:spPr>
          <a:xfrm>
            <a:off x="8688288" y="2564904"/>
            <a:ext cx="3061106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217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96857" y="0"/>
            <a:ext cx="7429499" cy="1478570"/>
          </a:xfrm>
        </p:spPr>
        <p:txBody>
          <a:bodyPr/>
          <a:lstStyle/>
          <a:p>
            <a:r>
              <a:rPr lang="zh-TW" altLang="en-US" sz="3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自攜平板電腦上課</a:t>
            </a:r>
            <a:r>
              <a:rPr lang="en-US" altLang="zh-TW" sz="3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(BYOD)</a:t>
            </a:r>
            <a:endParaRPr lang="zh-HK" altLang="en-US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14034" y="1052736"/>
            <a:ext cx="10870598" cy="5294518"/>
          </a:xfrm>
        </p:spPr>
        <p:txBody>
          <a:bodyPr>
            <a:normAutofit/>
          </a:bodyPr>
          <a:lstStyle/>
          <a:p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方法二 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透過學校</a:t>
            </a:r>
            <a:r>
              <a:rPr lang="zh-TW" altLang="en-US" sz="24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借用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平板</a:t>
            </a:r>
            <a:r>
              <a:rPr lang="zh-TW" altLang="en-US" sz="24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電腦</a:t>
            </a:r>
            <a:r>
              <a:rPr lang="en-US" altLang="zh-TW" sz="2400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  <a:r>
              <a:rPr lang="zh-TW" altLang="en-US" sz="2400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舊機</a:t>
            </a:r>
            <a:r>
              <a:rPr lang="en-US" altLang="zh-TW" sz="2400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</a:p>
          <a:p>
            <a:r>
              <a:rPr lang="zh-TW" altLang="en-US" sz="2800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申請</a:t>
            </a:r>
            <a:r>
              <a:rPr lang="zh-TW" altLang="en-US" sz="28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優質教育基金撥款</a:t>
            </a:r>
            <a:r>
              <a:rPr lang="zh-TW" altLang="en-US" sz="2800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計劃</a:t>
            </a:r>
            <a:endParaRPr lang="en-US" altLang="zh-TW" sz="2800" b="1" dirty="0">
              <a:solidFill>
                <a:srgbClr val="FFC000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zh-TW" altLang="en-US" sz="24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為期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3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年</a:t>
            </a:r>
            <a:r>
              <a:rPr lang="en-US" altLang="zh-TW" sz="24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  <a:r>
              <a:rPr lang="en-US" altLang="zh-TW" sz="2400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2026</a:t>
            </a:r>
            <a:r>
              <a:rPr lang="zh-TW" altLang="en-US" sz="2400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年</a:t>
            </a:r>
            <a:r>
              <a:rPr lang="en-US" altLang="zh-TW" sz="24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9</a:t>
            </a:r>
            <a:r>
              <a:rPr lang="zh-TW" altLang="en-US" sz="24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月至</a:t>
            </a:r>
            <a:r>
              <a:rPr lang="en-US" altLang="zh-TW" sz="2400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2029</a:t>
            </a:r>
            <a:r>
              <a:rPr lang="zh-TW" altLang="en-US" sz="2400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年</a:t>
            </a:r>
            <a:r>
              <a:rPr lang="en-US" altLang="zh-TW" sz="24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7</a:t>
            </a:r>
            <a:r>
              <a:rPr lang="zh-TW" altLang="en-US" sz="24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月</a:t>
            </a:r>
            <a:r>
              <a:rPr lang="en-US" altLang="zh-TW" sz="2400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 (</a:t>
            </a:r>
            <a:r>
              <a:rPr lang="zh-HK" altLang="en-US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畢業</a:t>
            </a:r>
            <a:r>
              <a:rPr lang="zh-HK" altLang="en-US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前</a:t>
            </a:r>
            <a:r>
              <a:rPr lang="zh-HK" altLang="en-US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歸還</a:t>
            </a:r>
            <a:r>
              <a:rPr lang="en-US" altLang="zh-HK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  <a:endParaRPr lang="en-US" altLang="zh-TW" sz="2400" b="1" dirty="0">
              <a:solidFill>
                <a:srgbClr val="FFC000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相關配件</a:t>
            </a:r>
            <a:endParaRPr lang="en-US" altLang="zh-TW" sz="2400" b="1" dirty="0">
              <a:solidFill>
                <a:prstClr val="white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lvl="0"/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1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螢幕保護貼</a:t>
            </a:r>
          </a:p>
          <a:p>
            <a:pPr lvl="0"/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2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保護套</a:t>
            </a:r>
          </a:p>
          <a:p>
            <a:r>
              <a:rPr lang="en-US" altLang="zh-TW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3</a:t>
            </a:r>
            <a:r>
              <a:rPr lang="zh-TW" altLang="en-US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zh-TW" altLang="en-US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保養服務</a:t>
            </a:r>
            <a:r>
              <a:rPr lang="en-US" altLang="zh-TW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  <a:r>
              <a:rPr lang="zh-TW" altLang="en-US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學校處理</a:t>
            </a:r>
            <a:r>
              <a:rPr lang="en-US" altLang="zh-TW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  <a:r>
              <a:rPr lang="en-US" altLang="zh-TW" b="1" i="1" dirty="0" smtClean="0">
                <a:solidFill>
                  <a:srgbClr val="FF0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endParaRPr lang="en-US" altLang="zh-TW" b="1" i="1" dirty="0" smtClean="0">
              <a:solidFill>
                <a:srgbClr val="FFC000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en-US" altLang="zh-TW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4 </a:t>
            </a:r>
            <a:r>
              <a:rPr lang="zh-TW" altLang="en-US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其他配件</a:t>
            </a:r>
            <a:r>
              <a:rPr lang="en-US" altLang="zh-TW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  <a:r>
              <a:rPr lang="zh-TW" altLang="en-US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自行按需要到門市選購</a:t>
            </a:r>
            <a:r>
              <a:rPr lang="en-US" altLang="zh-TW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  <a:endParaRPr lang="zh-TW" altLang="en-US" sz="2400" b="1" dirty="0" smtClean="0">
              <a:solidFill>
                <a:prstClr val="white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lvl="0"/>
            <a:endParaRPr lang="en-US" altLang="zh-TW" sz="2400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0618866"/>
              </p:ext>
            </p:extLst>
          </p:nvPr>
        </p:nvGraphicFramePr>
        <p:xfrm>
          <a:off x="6096000" y="5013176"/>
          <a:ext cx="5915368" cy="16741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0632"/>
                <a:gridCol w="4694736"/>
              </a:tblGrid>
              <a:tr h="558062">
                <a:tc>
                  <a:txBody>
                    <a:bodyPr/>
                    <a:lstStyle/>
                    <a:p>
                      <a:endParaRPr lang="zh-HK" altLang="en-US" sz="2400" b="1" dirty="0">
                        <a:latin typeface="Adobe 黑体 Std R" panose="020B0400000000000000" pitchFamily="34" charset="-128"/>
                        <a:ea typeface="Adobe 黑体 Std R" panose="020B04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HK" sz="2400" b="1" dirty="0" smtClean="0">
                          <a:solidFill>
                            <a:srgbClr val="FF0000"/>
                          </a:solidFill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IOS</a:t>
                      </a:r>
                      <a:r>
                        <a:rPr lang="zh-TW" altLang="en-US" sz="2400" b="1" dirty="0" smtClean="0">
                          <a:solidFill>
                            <a:srgbClr val="FF0000"/>
                          </a:solidFill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 </a:t>
                      </a:r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(I-PAD</a:t>
                      </a:r>
                      <a:r>
                        <a:rPr lang="zh-TW" altLang="en-US" sz="2400" b="1" dirty="0" smtClean="0">
                          <a:solidFill>
                            <a:srgbClr val="FF0000"/>
                          </a:solidFill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  </a:t>
                      </a:r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A12)(2020)</a:t>
                      </a:r>
                      <a:endParaRPr lang="en-US" altLang="zh-HK" sz="2400" b="1" dirty="0" smtClean="0">
                        <a:solidFill>
                          <a:srgbClr val="FF0000"/>
                        </a:solidFill>
                        <a:latin typeface="Adobe 黑体 Std R" panose="020B0400000000000000" pitchFamily="34" charset="-128"/>
                        <a:ea typeface="Adobe 黑体 Std R" panose="020B0400000000000000" pitchFamily="34" charset="-128"/>
                      </a:endParaRPr>
                    </a:p>
                  </a:txBody>
                  <a:tcPr/>
                </a:tc>
              </a:tr>
              <a:tr h="558062"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容量</a:t>
                      </a:r>
                      <a:endParaRPr lang="zh-HK" altLang="en-US" sz="2400" b="1" dirty="0">
                        <a:latin typeface="Adobe 黑体 Std R" panose="020B0400000000000000" pitchFamily="34" charset="-128"/>
                        <a:ea typeface="Adobe 黑体 Std R" panose="020B04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32GB          WIFI</a:t>
                      </a:r>
                      <a:endParaRPr lang="zh-HK" altLang="en-US" sz="2400" b="1" dirty="0">
                        <a:solidFill>
                          <a:srgbClr val="FF0000"/>
                        </a:solidFill>
                        <a:latin typeface="Adobe 黑体 Std R" panose="020B0400000000000000" pitchFamily="34" charset="-128"/>
                        <a:ea typeface="Adobe 黑体 Std R" panose="020B0400000000000000" pitchFamily="34" charset="-128"/>
                      </a:endParaRPr>
                    </a:p>
                  </a:txBody>
                  <a:tcPr/>
                </a:tc>
              </a:tr>
              <a:tr h="558062"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螢幕</a:t>
                      </a:r>
                      <a:endParaRPr lang="zh-HK" altLang="en-US" sz="2400" b="1" dirty="0">
                        <a:latin typeface="Adobe 黑体 Std R" panose="020B0400000000000000" pitchFamily="34" charset="-128"/>
                        <a:ea typeface="Adobe 黑体 Std R" panose="020B04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10.9</a:t>
                      </a:r>
                      <a:r>
                        <a:rPr lang="zh-TW" altLang="en-US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寸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282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2"/>
          <p:cNvSpPr>
            <a:spLocks noGrp="1" noChangeArrowheads="1"/>
          </p:cNvSpPr>
          <p:nvPr>
            <p:ph type="title"/>
          </p:nvPr>
        </p:nvSpPr>
        <p:spPr>
          <a:xfrm>
            <a:off x="839416" y="194433"/>
            <a:ext cx="8229600" cy="668759"/>
          </a:xfrm>
        </p:spPr>
        <p:txBody>
          <a:bodyPr>
            <a:normAutofit fontScale="90000"/>
          </a:bodyPr>
          <a:lstStyle/>
          <a:p>
            <a:r>
              <a:rPr lang="zh-TW" altLang="en-US" b="1" dirty="0" smtClean="0">
                <a:solidFill>
                  <a:srgbClr val="0070C0"/>
                </a:solidFill>
              </a:rPr>
              <a:t>家長會流程</a:t>
            </a:r>
            <a:endParaRPr lang="zh-TW" altLang="en-US" dirty="0" smtClean="0">
              <a:solidFill>
                <a:srgbClr val="0070C0"/>
              </a:solidFill>
              <a:ea typeface="標楷體" pitchFamily="65" charset="-120"/>
            </a:endParaRPr>
          </a:p>
        </p:txBody>
      </p:sp>
      <p:sp>
        <p:nvSpPr>
          <p:cNvPr id="2867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14400" y="1013171"/>
            <a:ext cx="8208912" cy="4530725"/>
          </a:xfrm>
        </p:spPr>
        <p:txBody>
          <a:bodyPr>
            <a:normAutofit/>
          </a:bodyPr>
          <a:lstStyle/>
          <a:p>
            <a:r>
              <a:rPr lang="zh-TW" altLang="en-US" sz="2800" b="1" dirty="0">
                <a:latin typeface="+mn-ea"/>
              </a:rPr>
              <a:t>簡介本校電子學習的發展狀況</a:t>
            </a:r>
            <a:endParaRPr lang="en-US" altLang="zh-TW" sz="2800" b="1" dirty="0">
              <a:latin typeface="+mn-ea"/>
            </a:endParaRPr>
          </a:p>
          <a:p>
            <a:r>
              <a:rPr lang="zh-TW" altLang="en-US" sz="2800" b="1" dirty="0">
                <a:latin typeface="+mn-ea"/>
              </a:rPr>
              <a:t>三年級學生於電子學習的準備</a:t>
            </a:r>
            <a:endParaRPr lang="en-US" altLang="zh-TW" sz="2800" b="1" dirty="0">
              <a:latin typeface="+mn-ea"/>
            </a:endParaRPr>
          </a:p>
          <a:p>
            <a:r>
              <a:rPr lang="zh-TW" altLang="en-US" sz="2800" b="1" dirty="0">
                <a:latin typeface="+mn-ea"/>
              </a:rPr>
              <a:t>升四年級使用自攜裝置的注意事項</a:t>
            </a:r>
            <a:endParaRPr lang="en-US" altLang="zh-TW" sz="2800" b="1" dirty="0">
              <a:latin typeface="+mn-ea"/>
            </a:endParaRPr>
          </a:p>
          <a:p>
            <a:r>
              <a:rPr lang="zh-TW" altLang="en-US" sz="2800" b="1" dirty="0">
                <a:solidFill>
                  <a:srgbClr val="000000"/>
                </a:solidFill>
                <a:latin typeface="+mn-ea"/>
              </a:rPr>
              <a:t>本校協助學生購買平板電腦的安排</a:t>
            </a:r>
            <a:endParaRPr lang="en-US" altLang="zh-TW" sz="2800" b="1" dirty="0">
              <a:solidFill>
                <a:srgbClr val="000000"/>
              </a:solidFill>
              <a:latin typeface="+mn-ea"/>
            </a:endParaRPr>
          </a:p>
          <a:p>
            <a:r>
              <a:rPr lang="zh-TW" altLang="en-US" sz="2800" b="1" dirty="0">
                <a:solidFill>
                  <a:srgbClr val="000000"/>
                </a:solidFill>
                <a:latin typeface="+mn-ea"/>
              </a:rPr>
              <a:t>答問時間</a:t>
            </a:r>
            <a:endParaRPr lang="en-US" altLang="zh-TW" sz="2800" b="1" dirty="0">
              <a:latin typeface="+mn-ea"/>
            </a:endParaRPr>
          </a:p>
          <a:p>
            <a:endParaRPr lang="en-US" altLang="zh-TW" sz="2400" b="1" dirty="0">
              <a:latin typeface="+mn-ea"/>
            </a:endParaRPr>
          </a:p>
          <a:p>
            <a:pPr eaLnBrk="1" hangingPunct="1"/>
            <a:endParaRPr lang="zh-TW" altLang="en-US" dirty="0" smtClean="0">
              <a:solidFill>
                <a:srgbClr val="FF0000"/>
              </a:solidFill>
              <a:ea typeface="標楷體" pitchFamily="65" charset="-120"/>
            </a:endParaRPr>
          </a:p>
          <a:p>
            <a:pPr eaLnBrk="1" hangingPunct="1">
              <a:buFont typeface="Wingdings" pitchFamily="2" charset="2"/>
              <a:buNone/>
            </a:pPr>
            <a:endParaRPr lang="en-US" altLang="zh-TW" sz="6600" dirty="0">
              <a:ea typeface="標楷體" pitchFamily="65" charset="-120"/>
            </a:endParaRPr>
          </a:p>
        </p:txBody>
      </p:sp>
      <p:pic>
        <p:nvPicPr>
          <p:cNvPr id="28678" name="Picture 5" descr="MCj03458520000[1]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79576" y="5064349"/>
            <a:ext cx="2952750" cy="18113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8679" name="Picture 7" descr="MCj0345852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856" y="5171951"/>
            <a:ext cx="2952750" cy="181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0" name="Picture 8" descr="MCj0345852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136" y="5046664"/>
            <a:ext cx="2952750" cy="181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487" y="149744"/>
            <a:ext cx="4993843" cy="2805184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048" y="3062530"/>
            <a:ext cx="4119885" cy="308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606624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96857" y="0"/>
            <a:ext cx="7429499" cy="1478570"/>
          </a:xfrm>
        </p:spPr>
        <p:txBody>
          <a:bodyPr/>
          <a:lstStyle/>
          <a:p>
            <a:r>
              <a:rPr lang="zh-TW" altLang="en-US" sz="3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自攜平板電腦上課</a:t>
            </a:r>
            <a:r>
              <a:rPr lang="en-US" altLang="zh-TW" sz="3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(BYOD)</a:t>
            </a:r>
            <a:endParaRPr lang="zh-HK" altLang="en-US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83432" y="980728"/>
            <a:ext cx="10009112" cy="5294518"/>
          </a:xfrm>
        </p:spPr>
        <p:txBody>
          <a:bodyPr>
            <a:normAutofit/>
          </a:bodyPr>
          <a:lstStyle/>
          <a:p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方法二 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 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透過學校</a:t>
            </a:r>
            <a:r>
              <a:rPr lang="zh-TW" altLang="en-US" sz="24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借用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平板電腦電腦</a:t>
            </a:r>
            <a:endParaRPr lang="en-US" altLang="zh-TW" sz="2400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申請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資格</a:t>
            </a:r>
            <a:endParaRPr lang="en-US" altLang="zh-TW" sz="2400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A)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領取綜援 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/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書津全額資助 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/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書津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半額資助全津</a:t>
            </a:r>
            <a:endParaRPr lang="en-US" altLang="zh-TW" sz="2400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zh-HK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借用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時需提交</a:t>
            </a:r>
            <a:r>
              <a:rPr lang="en-US" altLang="zh-TW" sz="2400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2026-2027</a:t>
            </a:r>
            <a:r>
              <a:rPr lang="zh-TW" altLang="en-US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資助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證明</a:t>
            </a:r>
            <a:endParaRPr lang="en-US" altLang="zh-TW" sz="2400" b="1" dirty="0">
              <a:solidFill>
                <a:prstClr val="white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如要</a:t>
            </a:r>
            <a:r>
              <a:rPr lang="zh-TW" altLang="en-US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申請借用平板的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家庭請盡早</a:t>
            </a:r>
            <a:r>
              <a:rPr lang="en-US" altLang="zh-TW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(5</a:t>
            </a:r>
            <a:r>
              <a:rPr lang="zh-TW" altLang="en-US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月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至</a:t>
            </a:r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6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月</a:t>
            </a:r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申請</a:t>
            </a:r>
            <a:r>
              <a:rPr lang="zh-TW" altLang="en-US" sz="24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新學年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資助證明</a:t>
            </a:r>
            <a:endParaRPr lang="en-US" altLang="zh-TW" sz="2400" b="1" dirty="0">
              <a:solidFill>
                <a:prstClr val="white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zh-TW" altLang="en-US" sz="24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畢業前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歸還時需確保平板電腦配件能</a:t>
            </a:r>
            <a:r>
              <a:rPr lang="zh-TW" altLang="en-US" sz="24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如常運作</a:t>
            </a:r>
            <a:endParaRPr lang="en-US" altLang="zh-TW" sz="2400" b="1" dirty="0">
              <a:solidFill>
                <a:srgbClr val="FFC000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如有人為損壞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,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需照價賠償</a:t>
            </a:r>
            <a:r>
              <a:rPr lang="en-US" altLang="zh-TW" sz="24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  <a:r>
              <a:rPr lang="zh-TW" altLang="en-US" sz="24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自然折舊除外</a:t>
            </a:r>
            <a:r>
              <a:rPr lang="en-US" altLang="zh-TW" sz="24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</a:p>
          <a:p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於每年學期末需交還校方檢查</a:t>
            </a:r>
          </a:p>
          <a:p>
            <a:endParaRPr lang="zh-TW" altLang="en-US" sz="2400" b="1" dirty="0">
              <a:solidFill>
                <a:prstClr val="white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8021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96857" y="0"/>
            <a:ext cx="7429499" cy="1478570"/>
          </a:xfrm>
        </p:spPr>
        <p:txBody>
          <a:bodyPr/>
          <a:lstStyle/>
          <a:p>
            <a:r>
              <a:rPr lang="zh-TW" altLang="en-US" sz="3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自攜平板電腦上課</a:t>
            </a:r>
            <a:r>
              <a:rPr lang="en-US" altLang="zh-TW" sz="3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(BYOD)</a:t>
            </a:r>
            <a:endParaRPr lang="zh-HK" altLang="en-US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9416" y="1052736"/>
            <a:ext cx="11089232" cy="5294518"/>
          </a:xfrm>
        </p:spPr>
        <p:txBody>
          <a:bodyPr>
            <a:noAutofit/>
          </a:bodyPr>
          <a:lstStyle/>
          <a:p>
            <a:r>
              <a:rPr lang="zh-TW" altLang="en-US" sz="28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方法二 </a:t>
            </a:r>
            <a:r>
              <a:rPr lang="en-US" altLang="zh-TW" sz="28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28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28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28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28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 </a:t>
            </a:r>
            <a:r>
              <a:rPr lang="zh-TW" altLang="en-US" sz="28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透過學校借用平板電腦電腦 </a:t>
            </a:r>
            <a:endParaRPr lang="en-US" altLang="zh-TW" sz="2800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en-US" altLang="zh-HK" sz="28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8</a:t>
            </a:r>
            <a:r>
              <a:rPr lang="zh-HK" altLang="en-US" sz="28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月尾</a:t>
            </a:r>
            <a:r>
              <a:rPr lang="zh-TW" altLang="en-US" sz="28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28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---</a:t>
            </a:r>
            <a:r>
              <a:rPr lang="zh-TW" altLang="en-US" sz="28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四年級的電子學習家長派發通告</a:t>
            </a:r>
            <a:r>
              <a:rPr lang="zh-TW" altLang="en-US" sz="28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借用</a:t>
            </a:r>
            <a:r>
              <a:rPr lang="zh-TW" altLang="en-US" sz="28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endParaRPr lang="en-US" altLang="zh-TW" sz="2800" b="1" dirty="0">
              <a:solidFill>
                <a:prstClr val="white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lvl="0"/>
            <a:r>
              <a:rPr lang="en-US" altLang="zh-HK" sz="28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9</a:t>
            </a:r>
            <a:r>
              <a:rPr lang="zh-HK" altLang="en-US" sz="28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月首周</a:t>
            </a:r>
            <a:r>
              <a:rPr lang="zh-TW" altLang="en-US" sz="28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28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---</a:t>
            </a:r>
            <a:r>
              <a:rPr lang="zh-TW" altLang="en-US" sz="28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到學校辦理借用手續</a:t>
            </a:r>
            <a:r>
              <a:rPr lang="en-US" altLang="zh-TW" sz="28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  <a:r>
              <a:rPr lang="zh-TW" altLang="en-US" sz="28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連同</a:t>
            </a:r>
            <a:r>
              <a:rPr lang="en-US" altLang="zh-TW" sz="2800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2026-2027</a:t>
            </a:r>
            <a:r>
              <a:rPr lang="zh-TW" altLang="en-US" sz="2800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資助</a:t>
            </a:r>
            <a:r>
              <a:rPr lang="zh-TW" altLang="en-US" sz="28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證明副本</a:t>
            </a:r>
            <a:r>
              <a:rPr lang="en-US" altLang="zh-TW" sz="28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</a:p>
          <a:p>
            <a:pPr lvl="0"/>
            <a:r>
              <a:rPr lang="en-US" altLang="zh-TW" sz="28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9</a:t>
            </a:r>
            <a:r>
              <a:rPr lang="zh-TW" altLang="en-US" sz="28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月中旬取機及相關配件</a:t>
            </a:r>
            <a:endParaRPr lang="en-US" altLang="zh-TW" sz="2800" b="1" dirty="0">
              <a:solidFill>
                <a:prstClr val="white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lvl="0"/>
            <a:r>
              <a:rPr lang="en-US" altLang="zh-TW" sz="28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10</a:t>
            </a:r>
            <a:r>
              <a:rPr lang="zh-TW" altLang="en-US" sz="28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月起不再辦理借用手續</a:t>
            </a:r>
            <a:endParaRPr lang="en-US" altLang="zh-TW" sz="2800" b="1" dirty="0">
              <a:solidFill>
                <a:prstClr val="white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lvl="0"/>
            <a:r>
              <a:rPr lang="zh-TW" altLang="en-US" sz="28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如未能於</a:t>
            </a:r>
            <a:r>
              <a:rPr lang="en-US" altLang="zh-HK" sz="28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9</a:t>
            </a:r>
            <a:r>
              <a:rPr lang="zh-HK" altLang="en-US" sz="28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月首周</a:t>
            </a:r>
            <a:r>
              <a:rPr lang="zh-TW" altLang="en-US" sz="28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前取得新學年資助證明</a:t>
            </a:r>
            <a:r>
              <a:rPr lang="en-US" altLang="zh-TW" sz="28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,</a:t>
            </a:r>
            <a:r>
              <a:rPr lang="zh-TW" altLang="en-US" sz="28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請先聯絡黃善銘主任</a:t>
            </a:r>
            <a:endParaRPr lang="en-US" altLang="zh-TW" sz="2800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92887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96857" y="0"/>
            <a:ext cx="7429499" cy="1478570"/>
          </a:xfrm>
        </p:spPr>
        <p:txBody>
          <a:bodyPr/>
          <a:lstStyle/>
          <a:p>
            <a:r>
              <a:rPr lang="zh-TW" altLang="en-US" sz="3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自攜平板電腦上課</a:t>
            </a:r>
            <a:r>
              <a:rPr lang="en-US" altLang="zh-TW" sz="3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(BYOD)</a:t>
            </a:r>
            <a:endParaRPr lang="zh-HK" altLang="en-US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196856" y="1052736"/>
            <a:ext cx="8084572" cy="5294518"/>
          </a:xfrm>
        </p:spPr>
        <p:txBody>
          <a:bodyPr>
            <a:normAutofit/>
          </a:bodyPr>
          <a:lstStyle/>
          <a:p>
            <a:pPr lvl="0"/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方法三 </a:t>
            </a:r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家長自行為學生準備平板電腦</a:t>
            </a:r>
            <a:endParaRPr lang="en-US" altLang="zh-TW" sz="2400" b="1" dirty="0">
              <a:solidFill>
                <a:prstClr val="white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lvl="0"/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留意規格及型號</a:t>
            </a:r>
          </a:p>
          <a:p>
            <a:pPr lvl="0"/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自行負責維修</a:t>
            </a:r>
          </a:p>
          <a:p>
            <a:pPr lvl="0"/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清除機內不相關的應用程式</a:t>
            </a:r>
          </a:p>
          <a:p>
            <a:pPr lvl="0"/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校方定期檢查</a:t>
            </a:r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每月一次</a:t>
            </a:r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808729"/>
              </p:ext>
            </p:extLst>
          </p:nvPr>
        </p:nvGraphicFramePr>
        <p:xfrm>
          <a:off x="1987169" y="3861048"/>
          <a:ext cx="7848872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104"/>
                <a:gridCol w="3312368"/>
                <a:gridCol w="3600400"/>
              </a:tblGrid>
              <a:tr h="144016">
                <a:tc>
                  <a:txBody>
                    <a:bodyPr/>
                    <a:lstStyle/>
                    <a:p>
                      <a:endParaRPr lang="zh-HK" altLang="en-US" sz="2400" b="1" dirty="0">
                        <a:latin typeface="Adobe 黑体 Std R" panose="020B0400000000000000" pitchFamily="34" charset="-128"/>
                        <a:ea typeface="Adobe 黑体 Std R" panose="020B04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HK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ANDROID </a:t>
                      </a:r>
                      <a:endParaRPr lang="zh-HK" altLang="en-US" sz="2400" b="1" dirty="0">
                        <a:latin typeface="Adobe 黑体 Std R" panose="020B0400000000000000" pitchFamily="34" charset="-128"/>
                        <a:ea typeface="Adobe 黑体 Std R" panose="020B04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HK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IOS</a:t>
                      </a:r>
                      <a:r>
                        <a:rPr lang="zh-TW" altLang="en-US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 </a:t>
                      </a:r>
                      <a:r>
                        <a:rPr lang="en-US" altLang="zh-TW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(</a:t>
                      </a:r>
                      <a:r>
                        <a:rPr lang="zh-TW" altLang="en-US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建議</a:t>
                      </a:r>
                      <a:r>
                        <a:rPr lang="en-US" altLang="zh-TW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)</a:t>
                      </a:r>
                      <a:endParaRPr lang="en-US" altLang="zh-HK" sz="2400" b="1" dirty="0" smtClean="0">
                        <a:latin typeface="Adobe 黑体 Std R" panose="020B0400000000000000" pitchFamily="34" charset="-128"/>
                        <a:ea typeface="Adobe 黑体 Std R" panose="020B0400000000000000" pitchFamily="34" charset="-128"/>
                      </a:endParaRPr>
                    </a:p>
                  </a:txBody>
                  <a:tcPr/>
                </a:tc>
              </a:tr>
              <a:tr h="268084"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容量</a:t>
                      </a:r>
                      <a:endParaRPr lang="zh-HK" altLang="en-US" sz="2400" b="1" dirty="0">
                        <a:latin typeface="Adobe 黑体 Std R" panose="020B0400000000000000" pitchFamily="34" charset="-128"/>
                        <a:ea typeface="Adobe 黑体 Std R" panose="020B04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32GB-128GB</a:t>
                      </a:r>
                      <a:endParaRPr lang="zh-HK" altLang="en-US" sz="2400" b="1" dirty="0">
                        <a:latin typeface="Adobe 黑体 Std R" panose="020B0400000000000000" pitchFamily="34" charset="-128"/>
                        <a:ea typeface="Adobe 黑体 Std R" panose="020B04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32GB-128GB</a:t>
                      </a:r>
                      <a:endParaRPr lang="zh-HK" altLang="en-US" sz="2400" b="1" dirty="0">
                        <a:latin typeface="Adobe 黑体 Std R" panose="020B0400000000000000" pitchFamily="34" charset="-128"/>
                        <a:ea typeface="Adobe 黑体 Std R" panose="020B0400000000000000" pitchFamily="34" charset="-12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建議</a:t>
                      </a:r>
                      <a:endParaRPr lang="zh-HK" altLang="en-US" sz="2400" b="1" dirty="0">
                        <a:latin typeface="Adobe 黑体 Std R" panose="020B0400000000000000" pitchFamily="34" charset="-128"/>
                        <a:ea typeface="Adobe 黑体 Std R" panose="020B04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ANDROID</a:t>
                      </a:r>
                      <a:r>
                        <a:rPr lang="zh-TW" altLang="en-US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 </a:t>
                      </a:r>
                      <a:r>
                        <a:rPr lang="en-US" altLang="zh-TW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13</a:t>
                      </a:r>
                      <a:r>
                        <a:rPr lang="zh-HK" altLang="en-US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或較新型號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I-PAD</a:t>
                      </a:r>
                      <a:r>
                        <a:rPr lang="zh-TW" altLang="en-US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 </a:t>
                      </a:r>
                      <a:r>
                        <a:rPr lang="en-US" altLang="zh-TW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(</a:t>
                      </a:r>
                      <a:r>
                        <a:rPr lang="zh-TW" altLang="en-US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第六代</a:t>
                      </a:r>
                      <a:r>
                        <a:rPr lang="en-US" altLang="zh-TW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)(2019)</a:t>
                      </a:r>
                      <a:r>
                        <a:rPr lang="zh-TW" altLang="en-US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或較新型號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螢幕</a:t>
                      </a:r>
                      <a:endParaRPr lang="zh-HK" altLang="en-US" sz="2400" b="1" dirty="0">
                        <a:latin typeface="Adobe 黑体 Std R" panose="020B0400000000000000" pitchFamily="34" charset="-128"/>
                        <a:ea typeface="Adobe 黑体 Std R" panose="020B0400000000000000" pitchFamily="34" charset="-128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8-10</a:t>
                      </a:r>
                      <a:r>
                        <a:rPr lang="zh-TW" altLang="en-US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寸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 altLang="en-US" sz="2400" b="0" dirty="0">
                        <a:latin typeface="Adobe 黑体 Std R" panose="020B0400000000000000" pitchFamily="34" charset="-128"/>
                        <a:ea typeface="Adobe 黑体 Std R" panose="020B0400000000000000" pitchFamily="34" charset="-12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75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94914" y="1575888"/>
            <a:ext cx="11045702" cy="4820815"/>
          </a:xfrm>
        </p:spPr>
        <p:txBody>
          <a:bodyPr>
            <a:noAutofit/>
          </a:bodyPr>
          <a:lstStyle/>
          <a:p>
            <a:pPr lvl="0"/>
            <a:r>
              <a:rPr lang="zh-TW" altLang="en-US" sz="3200" b="1" dirty="0">
                <a:solidFill>
                  <a:srgbClr val="FF0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協助因居住環境所限及經濟能力有限的學生提供上網服務</a:t>
            </a:r>
            <a:endParaRPr lang="en-US" altLang="zh-TW" sz="3200" b="1" dirty="0">
              <a:solidFill>
                <a:srgbClr val="FF0000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zh-TW" altLang="en-US" sz="3200" b="1" dirty="0">
                <a:solidFill>
                  <a:srgbClr val="00206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申請資格如下</a:t>
            </a:r>
            <a:r>
              <a:rPr lang="en-US" altLang="zh-TW" sz="3200" b="1" dirty="0">
                <a:solidFill>
                  <a:srgbClr val="00206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:</a:t>
            </a:r>
          </a:p>
          <a:p>
            <a:r>
              <a:rPr lang="en-US" altLang="zh-TW" sz="3200" b="1" dirty="0">
                <a:solidFill>
                  <a:srgbClr val="00206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1) </a:t>
            </a:r>
            <a:r>
              <a:rPr lang="zh-TW" altLang="en-US" sz="3200" b="1" dirty="0">
                <a:solidFill>
                  <a:srgbClr val="00206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於</a:t>
            </a:r>
            <a:r>
              <a:rPr lang="en-US" altLang="zh-TW" sz="3200" b="1" dirty="0" smtClean="0">
                <a:solidFill>
                  <a:srgbClr val="00206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2026/2027</a:t>
            </a:r>
            <a:r>
              <a:rPr lang="zh-TW" altLang="en-US" sz="3200" b="1" dirty="0" smtClean="0">
                <a:solidFill>
                  <a:srgbClr val="00206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學年</a:t>
            </a:r>
            <a:r>
              <a:rPr lang="zh-TW" altLang="en-US" sz="3200" b="1" dirty="0">
                <a:solidFill>
                  <a:srgbClr val="00206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領取 綜援</a:t>
            </a:r>
            <a:r>
              <a:rPr lang="en-US" altLang="zh-TW" sz="3200" b="1" dirty="0">
                <a:solidFill>
                  <a:srgbClr val="00206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/</a:t>
            </a:r>
            <a:r>
              <a:rPr lang="zh-TW" altLang="en-US" sz="3200" b="1" dirty="0">
                <a:solidFill>
                  <a:srgbClr val="00206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全額</a:t>
            </a:r>
            <a:r>
              <a:rPr lang="en-US" altLang="zh-TW" sz="3200" b="1" dirty="0">
                <a:solidFill>
                  <a:srgbClr val="00206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/</a:t>
            </a:r>
            <a:r>
              <a:rPr lang="zh-TW" altLang="en-US" sz="3200" b="1" dirty="0">
                <a:solidFill>
                  <a:srgbClr val="00206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半額書簿津貼的學生</a:t>
            </a:r>
            <a:r>
              <a:rPr lang="en-US" altLang="zh-TW" sz="3200" b="1" dirty="0">
                <a:solidFill>
                  <a:srgbClr val="00206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  <a:r>
              <a:rPr lang="zh-TW" altLang="en-US" sz="3200" b="1" dirty="0">
                <a:solidFill>
                  <a:srgbClr val="00206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需提供資助證明</a:t>
            </a:r>
            <a:r>
              <a:rPr lang="en-US" altLang="zh-TW" sz="3200" b="1" dirty="0">
                <a:solidFill>
                  <a:srgbClr val="00206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</a:p>
          <a:p>
            <a:r>
              <a:rPr lang="en-US" altLang="zh-TW" sz="3200" b="1" dirty="0">
                <a:solidFill>
                  <a:srgbClr val="00206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2) </a:t>
            </a:r>
            <a:r>
              <a:rPr lang="zh-TW" altLang="en-US" sz="3200" b="1" dirty="0">
                <a:solidFill>
                  <a:srgbClr val="00206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因居住環境所限而未能獲得合適上網服務的學生</a:t>
            </a:r>
            <a:r>
              <a:rPr lang="en-US" altLang="zh-TW" sz="3200" b="1" dirty="0">
                <a:solidFill>
                  <a:srgbClr val="FF0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  <a:r>
              <a:rPr lang="zh-TW" altLang="en-US" sz="3200" b="1" dirty="0">
                <a:solidFill>
                  <a:srgbClr val="FF0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需提供住址或互聯網服務供應商證明</a:t>
            </a:r>
            <a:r>
              <a:rPr lang="en-US" altLang="zh-TW" sz="3200" b="1" dirty="0">
                <a:solidFill>
                  <a:srgbClr val="FF0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</a:p>
          <a:p>
            <a:r>
              <a:rPr lang="en-US" altLang="zh-TW" sz="3200" b="1" dirty="0">
                <a:solidFill>
                  <a:srgbClr val="00206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3) </a:t>
            </a:r>
            <a:r>
              <a:rPr lang="zh-TW" altLang="en-US" sz="3200" b="1" dirty="0">
                <a:solidFill>
                  <a:srgbClr val="FF0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未能領取上網津貼</a:t>
            </a:r>
            <a:endParaRPr lang="en-US" altLang="zh-TW" sz="2800" b="1" dirty="0" smtClean="0">
              <a:solidFill>
                <a:srgbClr val="002060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endParaRPr lang="en-US" altLang="zh-TW" b="1" dirty="0" smtClean="0">
              <a:solidFill>
                <a:srgbClr val="002060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2837700" y="417513"/>
            <a:ext cx="6172200" cy="857250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5400000" scaled="0"/>
          </a:gradFill>
          <a:ln>
            <a:solidFill>
              <a:srgbClr val="89160D"/>
            </a:solidFill>
          </a:ln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dirty="0">
                <a:solidFill>
                  <a:prstClr val="black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  <a:cs typeface="Arial Unicode MS" panose="020B0604020202020204" pitchFamily="34" charset="-120"/>
              </a:rPr>
              <a:t>電子學習的相關措施</a:t>
            </a:r>
            <a:r>
              <a:rPr lang="en-US" altLang="zh-TW" sz="4000" dirty="0">
                <a:solidFill>
                  <a:prstClr val="black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  <a:cs typeface="Arial Unicode MS" panose="020B0604020202020204" pitchFamily="34" charset="-120"/>
              </a:rPr>
              <a:t>(P.1-6)</a:t>
            </a:r>
            <a:endParaRPr lang="zh-HK" altLang="en-US" sz="4000" dirty="0">
              <a:solidFill>
                <a:prstClr val="black"/>
              </a:solidFill>
              <a:latin typeface="Adobe 黑体 Std R" panose="020B0400000000000000" pitchFamily="34" charset="-128"/>
              <a:ea typeface="Adobe 黑体 Std R" panose="020B0400000000000000" pitchFamily="34" charset="-128"/>
              <a:cs typeface="Arial Unicode MS" panose="020B060402020202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490471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43472" y="193920"/>
            <a:ext cx="7429499" cy="1478570"/>
          </a:xfrm>
        </p:spPr>
        <p:txBody>
          <a:bodyPr/>
          <a:lstStyle/>
          <a:p>
            <a:r>
              <a:rPr lang="zh-TW" altLang="en-US" sz="3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使用電子教科書</a:t>
            </a:r>
            <a:endParaRPr lang="zh-HK" altLang="en-US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59808" y="1196752"/>
            <a:ext cx="10009112" cy="5294518"/>
          </a:xfrm>
        </p:spPr>
        <p:txBody>
          <a:bodyPr>
            <a:normAutofit/>
          </a:bodyPr>
          <a:lstStyle/>
          <a:p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四至六年級使用以下電子教科書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:</a:t>
            </a:r>
          </a:p>
          <a:p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英文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: Longman Elect </a:t>
            </a:r>
            <a:r>
              <a:rPr lang="en-US" altLang="zh-TW" sz="24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  <a:r>
              <a:rPr lang="zh-TW" altLang="en-US" sz="24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需下載</a:t>
            </a:r>
            <a:r>
              <a:rPr lang="en-US" altLang="zh-TW" sz="24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</a:p>
          <a:p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於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9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月初按學校網頁指示下載英文電子書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在家安裝</a:t>
            </a:r>
            <a:r>
              <a:rPr lang="en-US" altLang="zh-TW" sz="24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  <a:endParaRPr lang="en-US" altLang="zh-TW" sz="2400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zh-TW" altLang="en-US" sz="24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電腦</a:t>
            </a:r>
            <a:r>
              <a:rPr lang="en-US" altLang="zh-TW" sz="24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/</a:t>
            </a:r>
            <a:r>
              <a:rPr lang="zh-TW" altLang="en-US" sz="24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編程科</a:t>
            </a:r>
            <a:r>
              <a:rPr lang="en-US" altLang="zh-TW" sz="24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:</a:t>
            </a:r>
            <a:r>
              <a:rPr lang="zh-TW" altLang="en-US" sz="24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現代教育研究社</a:t>
            </a:r>
            <a:r>
              <a:rPr lang="en-US" altLang="zh-TW" sz="2400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  <a:r>
              <a:rPr lang="zh-TW" altLang="en-US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上</a:t>
            </a:r>
            <a:r>
              <a:rPr lang="zh-TW" altLang="en-US" sz="2400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課時</a:t>
            </a:r>
            <a:r>
              <a:rPr lang="zh-TW" altLang="en-US" sz="24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按老師指示使用</a:t>
            </a:r>
            <a:r>
              <a:rPr lang="en-US" altLang="zh-TW" sz="24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</a:p>
          <a:p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數學</a:t>
            </a:r>
            <a:r>
              <a:rPr lang="zh-TW" altLang="en-US" sz="24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、科學</a:t>
            </a:r>
            <a:r>
              <a:rPr lang="en-US" altLang="zh-TW" sz="24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/</a:t>
            </a:r>
            <a:r>
              <a:rPr lang="zh-TW" altLang="en-US" sz="24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人文、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音樂電子書的互動軟件</a:t>
            </a:r>
            <a:r>
              <a:rPr lang="en-US" altLang="zh-TW" sz="24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  <a:r>
              <a:rPr lang="zh-TW" altLang="en-US" sz="24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上課時按老師指示使用</a:t>
            </a:r>
            <a:r>
              <a:rPr lang="en-US" altLang="zh-TW" sz="24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</a:p>
          <a:p>
            <a:pPr marL="0" indent="0">
              <a:buNone/>
            </a:pPr>
            <a:endParaRPr lang="en-US" altLang="zh-TW" sz="2400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marL="0" indent="0">
              <a:buNone/>
            </a:pPr>
            <a:endParaRPr lang="en-US" altLang="zh-TW" sz="2400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endParaRPr lang="en-US" altLang="zh-TW" sz="2400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17791" t="29748" r="68954" b="48918"/>
          <a:stretch/>
        </p:blipFill>
        <p:spPr>
          <a:xfrm rot="21255688">
            <a:off x="8342688" y="202516"/>
            <a:ext cx="1809079" cy="18197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/>
          <a:srcRect l="19288" t="12201" r="20075" b="9400"/>
          <a:stretch/>
        </p:blipFill>
        <p:spPr>
          <a:xfrm>
            <a:off x="479376" y="4174278"/>
            <a:ext cx="3168352" cy="2304256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4"/>
          <a:srcRect l="34250" t="30400" r="34250" b="20601"/>
          <a:stretch/>
        </p:blipFill>
        <p:spPr>
          <a:xfrm>
            <a:off x="4528390" y="4148191"/>
            <a:ext cx="2718328" cy="2378537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5"/>
          <a:srcRect l="19288" t="12201" r="30312" b="38800"/>
          <a:stretch/>
        </p:blipFill>
        <p:spPr>
          <a:xfrm>
            <a:off x="8040216" y="4077072"/>
            <a:ext cx="3474360" cy="1900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5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423593" y="91402"/>
            <a:ext cx="7429499" cy="1478570"/>
          </a:xfrm>
        </p:spPr>
        <p:txBody>
          <a:bodyPr/>
          <a:lstStyle/>
          <a:p>
            <a:r>
              <a:rPr lang="zh-TW" altLang="en-US" sz="3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於各科使用不同的電子學習軟件</a:t>
            </a:r>
            <a:endParaRPr lang="zh-HK" altLang="en-US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2963">
            <a:off x="1576764" y="2515161"/>
            <a:ext cx="3096344" cy="1743192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7682" y="3863169"/>
            <a:ext cx="3485359" cy="1962128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4299">
            <a:off x="3279391" y="4646953"/>
            <a:ext cx="2410278" cy="2060181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5802">
            <a:off x="1616593" y="4199845"/>
            <a:ext cx="2245661" cy="1497107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6066" y="2377270"/>
            <a:ext cx="2505768" cy="1659665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252" y="819467"/>
            <a:ext cx="2626379" cy="1750919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2561" y="1159806"/>
            <a:ext cx="2897773" cy="1631339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0382" y="5262724"/>
            <a:ext cx="2604960" cy="1466496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061" y="1070741"/>
            <a:ext cx="3400217" cy="1913865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206" y="2238332"/>
            <a:ext cx="3430926" cy="2567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63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圓角矩形 7"/>
          <p:cNvSpPr/>
          <p:nvPr/>
        </p:nvSpPr>
        <p:spPr>
          <a:xfrm>
            <a:off x="1857375" y="980728"/>
            <a:ext cx="8280400" cy="5688632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HK" altLang="en-US"/>
          </a:p>
        </p:txBody>
      </p:sp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356211" y="6214"/>
            <a:ext cx="7429499" cy="147857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zh-TW" altLang="en-US" sz="30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對</a:t>
            </a:r>
            <a:r>
              <a:rPr lang="en-US" altLang="zh-TW" sz="30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P.4</a:t>
            </a:r>
            <a:r>
              <a:rPr lang="zh-TW" altLang="en-US" sz="30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家長的支援</a:t>
            </a:r>
          </a:p>
        </p:txBody>
      </p:sp>
      <p:sp>
        <p:nvSpPr>
          <p:cNvPr id="7173" name="Text Box 4"/>
          <p:cNvSpPr txBox="1">
            <a:spLocks noChangeArrowheads="1"/>
          </p:cNvSpPr>
          <p:nvPr/>
        </p:nvSpPr>
        <p:spPr bwMode="auto">
          <a:xfrm>
            <a:off x="2131122" y="1124745"/>
            <a:ext cx="8064500" cy="10156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zh-TW" sz="24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2026</a:t>
            </a:r>
            <a:r>
              <a:rPr lang="zh-TW" altLang="en-US" sz="24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年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8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月下旬 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 - -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zh-HK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四年級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電子學習家長會</a:t>
            </a:r>
            <a:endParaRPr lang="en-US" altLang="zh-TW" sz="2400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>
              <a:spcBef>
                <a:spcPct val="50000"/>
              </a:spcBef>
              <a:defRPr/>
            </a:pP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                                   派發 </a:t>
            </a:r>
            <a:r>
              <a:rPr lang="zh-TW" altLang="en-US" sz="24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實體</a:t>
            </a:r>
            <a:r>
              <a:rPr lang="en-US" altLang="zh-TW" sz="24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通告訂購</a:t>
            </a:r>
            <a:endParaRPr lang="en-US" altLang="zh-TW" sz="2400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zh-TW" sz="24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2026</a:t>
            </a:r>
            <a:r>
              <a:rPr lang="zh-TW" altLang="en-US" sz="24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年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9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月首周 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 到</a:t>
            </a:r>
            <a:r>
              <a:rPr lang="zh-TW" altLang="en-US" sz="24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禮堂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訂購平板電腦</a:t>
            </a:r>
            <a:endParaRPr lang="en-US" altLang="zh-TW" sz="2400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zh-HK" sz="24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20</a:t>
            </a:r>
            <a:r>
              <a:rPr lang="en-US" altLang="zh-TW" sz="24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26</a:t>
            </a:r>
            <a:r>
              <a:rPr lang="zh-HK" altLang="en-US" sz="24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年</a:t>
            </a:r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9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月中旬  </a:t>
            </a:r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到</a:t>
            </a:r>
            <a:r>
              <a:rPr lang="zh-TW" altLang="en-US" sz="24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禮堂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領隊平板電腦</a:t>
            </a:r>
            <a:endParaRPr lang="en-US" altLang="zh-TW" sz="2400" b="1" dirty="0">
              <a:solidFill>
                <a:prstClr val="white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lvl="0">
              <a:spcBef>
                <a:spcPct val="50000"/>
              </a:spcBef>
              <a:defRPr/>
            </a:pPr>
            <a:r>
              <a:rPr lang="en-US" altLang="zh-HK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20</a:t>
            </a:r>
            <a:r>
              <a:rPr lang="en-US" altLang="zh-TW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26</a:t>
            </a:r>
            <a:r>
              <a:rPr lang="zh-HK" altLang="en-US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年</a:t>
            </a:r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9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月中旬  </a:t>
            </a:r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透過</a:t>
            </a:r>
            <a:r>
              <a:rPr lang="zh-TW" altLang="en-US" sz="24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短訊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通知家長於</a:t>
            </a:r>
            <a:r>
              <a:rPr lang="zh-TW" altLang="en-US" sz="24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學校網頁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安裝</a:t>
            </a:r>
            <a:endParaRPr lang="en-US" altLang="zh-TW" sz="2400" b="1" dirty="0">
              <a:solidFill>
                <a:prstClr val="white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lvl="0">
              <a:spcBef>
                <a:spcPct val="50000"/>
              </a:spcBef>
              <a:defRPr/>
            </a:pPr>
            <a:r>
              <a:rPr lang="zh-HK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                                    電子教科書 </a:t>
            </a:r>
            <a:r>
              <a:rPr lang="en-US" altLang="zh-HK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/ 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相關教學軟件</a:t>
            </a:r>
            <a:endParaRPr lang="en-US" altLang="zh-TW" sz="2400" b="1" dirty="0">
              <a:solidFill>
                <a:prstClr val="white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lvl="0">
              <a:spcBef>
                <a:spcPct val="50000"/>
              </a:spcBef>
              <a:defRPr/>
            </a:pPr>
            <a:r>
              <a:rPr lang="en-US" altLang="zh-TW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2027</a:t>
            </a:r>
            <a:r>
              <a:rPr lang="zh-TW" altLang="en-US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年</a:t>
            </a:r>
            <a:r>
              <a:rPr lang="zh-TW" altLang="en-US" sz="24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下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學期 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 - -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zh-HK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四年級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電子學習家長觀課</a:t>
            </a:r>
            <a:endParaRPr lang="en-US" altLang="zh-TW" sz="2400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lvl="0">
              <a:spcBef>
                <a:spcPct val="50000"/>
              </a:spcBef>
              <a:defRPr/>
            </a:pP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                                  (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數學科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)(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周五全方位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</a:p>
          <a:p>
            <a:pPr>
              <a:spcBef>
                <a:spcPct val="50000"/>
              </a:spcBef>
              <a:defRPr/>
            </a:pP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            下學期 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家長教育講座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網絡安全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  <a:endParaRPr lang="zh-TW" altLang="en-US" sz="2400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zh-TW" sz="24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</a:p>
          <a:p>
            <a:pPr>
              <a:spcBef>
                <a:spcPct val="50000"/>
              </a:spcBef>
              <a:defRPr/>
            </a:pPr>
            <a:endParaRPr lang="en-US" altLang="zh-TW" sz="2400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marL="571500" indent="-571500">
              <a:spcBef>
                <a:spcPct val="50000"/>
              </a:spcBef>
              <a:buFont typeface="Arial" pitchFamily="34" charset="0"/>
              <a:buChar char="•"/>
              <a:defRPr/>
            </a:pPr>
            <a:endParaRPr lang="en-US" altLang="zh-TW" sz="4000" dirty="0">
              <a:ea typeface="標楷體" pitchFamily="65" charset="-120"/>
            </a:endParaRPr>
          </a:p>
          <a:p>
            <a:pPr marL="571500" indent="-571500">
              <a:spcBef>
                <a:spcPct val="50000"/>
              </a:spcBef>
              <a:buFont typeface="Arial" pitchFamily="34" charset="0"/>
              <a:buChar char="•"/>
              <a:defRPr/>
            </a:pPr>
            <a:endParaRPr lang="en-US" altLang="zh-TW" sz="4000" dirty="0">
              <a:ea typeface="標楷體" pitchFamily="65" charset="-120"/>
            </a:endParaRPr>
          </a:p>
          <a:p>
            <a:pPr marL="571500" indent="-571500">
              <a:spcBef>
                <a:spcPct val="50000"/>
              </a:spcBef>
              <a:buFont typeface="Arial" pitchFamily="34" charset="0"/>
              <a:buChar char="•"/>
              <a:defRPr/>
            </a:pPr>
            <a:endParaRPr lang="en-US" altLang="zh-TW" sz="4000" dirty="0">
              <a:ea typeface="標楷體" pitchFamily="65" charset="-120"/>
            </a:endParaRPr>
          </a:p>
          <a:p>
            <a:pPr>
              <a:spcBef>
                <a:spcPct val="50000"/>
              </a:spcBef>
              <a:defRPr/>
            </a:pPr>
            <a:endParaRPr lang="en-US" altLang="zh-TW" sz="6000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/>
          <a:srcRect l="24013" t="8001" r="41337" b="45800"/>
          <a:stretch/>
        </p:blipFill>
        <p:spPr>
          <a:xfrm>
            <a:off x="387084" y="4941168"/>
            <a:ext cx="2173010" cy="1629757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5710" y="4975820"/>
            <a:ext cx="2250986" cy="1688239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79" y="129559"/>
            <a:ext cx="1998988" cy="1499241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6241" y="119283"/>
            <a:ext cx="3780456" cy="2835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93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01925" y="37339"/>
            <a:ext cx="7429499" cy="1478570"/>
          </a:xfrm>
        </p:spPr>
        <p:txBody>
          <a:bodyPr>
            <a:normAutofit/>
          </a:bodyPr>
          <a:lstStyle/>
          <a:p>
            <a:r>
              <a:rPr lang="zh-TW" altLang="en-US" sz="3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下載學習應用程式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207569" y="980728"/>
            <a:ext cx="7429499" cy="2656286"/>
          </a:xfrm>
        </p:spPr>
        <p:txBody>
          <a:bodyPr>
            <a:normAutofit/>
          </a:bodyPr>
          <a:lstStyle/>
          <a:p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開啟學校網頁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電子學習專區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512" y="3700209"/>
            <a:ext cx="4313162" cy="2825135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/>
          <a:srcRect l="9838" t="4851" r="11019" b="10100"/>
          <a:stretch/>
        </p:blipFill>
        <p:spPr>
          <a:xfrm>
            <a:off x="1919536" y="1628800"/>
            <a:ext cx="8146767" cy="4924538"/>
          </a:xfrm>
          <a:prstGeom prst="rect">
            <a:avLst/>
          </a:prstGeom>
        </p:spPr>
      </p:pic>
      <p:cxnSp>
        <p:nvCxnSpPr>
          <p:cNvPr id="12" name="直線單箭頭接點 11"/>
          <p:cNvCxnSpPr/>
          <p:nvPr/>
        </p:nvCxnSpPr>
        <p:spPr>
          <a:xfrm flipH="1">
            <a:off x="6744072" y="1826009"/>
            <a:ext cx="936104" cy="756084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0839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下載學習應用程式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207569" y="1685162"/>
            <a:ext cx="7429499" cy="2656286"/>
          </a:xfrm>
        </p:spPr>
        <p:txBody>
          <a:bodyPr>
            <a:normAutofit/>
          </a:bodyPr>
          <a:lstStyle/>
          <a:p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開啟學校網頁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電子學習專區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2264" y="5408092"/>
            <a:ext cx="1957972" cy="1282478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3"/>
          <a:srcRect l="18500" t="8001" r="35038" b="47200"/>
          <a:stretch/>
        </p:blipFill>
        <p:spPr>
          <a:xfrm>
            <a:off x="1750715" y="2331164"/>
            <a:ext cx="4248472" cy="2304256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4"/>
          <a:srcRect l="30509" t="10101" r="25785" b="19550"/>
          <a:stretch/>
        </p:blipFill>
        <p:spPr>
          <a:xfrm>
            <a:off x="6115724" y="1556792"/>
            <a:ext cx="5328592" cy="4824536"/>
          </a:xfrm>
          <a:prstGeom prst="rect">
            <a:avLst/>
          </a:prstGeom>
        </p:spPr>
      </p:pic>
      <p:sp>
        <p:nvSpPr>
          <p:cNvPr id="14" name="橢圓 13"/>
          <p:cNvSpPr/>
          <p:nvPr/>
        </p:nvSpPr>
        <p:spPr>
          <a:xfrm>
            <a:off x="9051442" y="4320243"/>
            <a:ext cx="799616" cy="298541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cxnSp>
        <p:nvCxnSpPr>
          <p:cNvPr id="13" name="直線單箭頭接點 12"/>
          <p:cNvCxnSpPr/>
          <p:nvPr/>
        </p:nvCxnSpPr>
        <p:spPr>
          <a:xfrm flipH="1">
            <a:off x="5524598" y="3105250"/>
            <a:ext cx="936104" cy="756084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759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41413" y="7828"/>
            <a:ext cx="9905998" cy="1478570"/>
          </a:xfrm>
        </p:spPr>
        <p:txBody>
          <a:bodyPr>
            <a:normAutofit/>
          </a:bodyPr>
          <a:lstStyle/>
          <a:p>
            <a:r>
              <a:rPr lang="zh-TW" altLang="en-US" sz="3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使用資訊科技政策</a:t>
            </a:r>
            <a:endParaRPr lang="zh-HK" altLang="en-US" sz="3000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0182" y="4336624"/>
            <a:ext cx="2376343" cy="1556512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/>
          <a:srcRect l="20916" t="15200" r="22719" b="6449"/>
          <a:stretch/>
        </p:blipFill>
        <p:spPr>
          <a:xfrm>
            <a:off x="852243" y="1052736"/>
            <a:ext cx="7187973" cy="5617676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4"/>
          <a:srcRect l="33306" t="15455" r="11066" b="28740"/>
          <a:stretch/>
        </p:blipFill>
        <p:spPr>
          <a:xfrm>
            <a:off x="7708960" y="184594"/>
            <a:ext cx="4347996" cy="245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12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966" y="219125"/>
            <a:ext cx="8229600" cy="668759"/>
          </a:xfrm>
        </p:spPr>
        <p:txBody>
          <a:bodyPr>
            <a:normAutofit fontScale="90000"/>
          </a:bodyPr>
          <a:lstStyle/>
          <a:p>
            <a:r>
              <a:rPr lang="zh-TW" altLang="en-US" b="1" dirty="0" smtClean="0">
                <a:solidFill>
                  <a:srgbClr val="0070C0"/>
                </a:solidFill>
              </a:rPr>
              <a:t>電子學習的發展源於</a:t>
            </a:r>
            <a:r>
              <a:rPr lang="en-US" altLang="zh-TW" b="1" dirty="0" smtClean="0">
                <a:solidFill>
                  <a:srgbClr val="0070C0"/>
                </a:solidFill>
              </a:rPr>
              <a:t>…</a:t>
            </a:r>
            <a:endParaRPr lang="zh-TW" altLang="en-US" dirty="0" smtClean="0">
              <a:solidFill>
                <a:srgbClr val="0070C0"/>
              </a:solidFill>
              <a:ea typeface="標楷體" pitchFamily="65" charset="-120"/>
            </a:endParaRPr>
          </a:p>
        </p:txBody>
      </p:sp>
      <p:sp>
        <p:nvSpPr>
          <p:cNvPr id="2867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4354" y="955112"/>
            <a:ext cx="7776864" cy="4530725"/>
          </a:xfrm>
        </p:spPr>
        <p:txBody>
          <a:bodyPr>
            <a:normAutofit/>
          </a:bodyPr>
          <a:lstStyle/>
          <a:p>
            <a:r>
              <a:rPr lang="en-US" altLang="zh-TW" sz="2400" b="1" dirty="0">
                <a:latin typeface="+mn-ea"/>
              </a:rPr>
              <a:t>A</a:t>
            </a:r>
            <a:r>
              <a:rPr lang="zh-TW" altLang="en-US" sz="2400" b="1" dirty="0">
                <a:latin typeface="+mn-ea"/>
              </a:rPr>
              <a:t>  教育改革的趨勢 </a:t>
            </a:r>
            <a:endParaRPr lang="en-US" altLang="zh-TW" sz="2400" b="1" dirty="0">
              <a:latin typeface="+mn-ea"/>
            </a:endParaRPr>
          </a:p>
          <a:p>
            <a:r>
              <a:rPr lang="en-US" altLang="zh-TW" sz="2400" b="1" dirty="0">
                <a:latin typeface="+mn-ea"/>
              </a:rPr>
              <a:t>2016</a:t>
            </a:r>
            <a:r>
              <a:rPr lang="zh-TW" altLang="en-US" sz="2400" b="1" dirty="0">
                <a:latin typeface="+mn-ea"/>
              </a:rPr>
              <a:t>年 </a:t>
            </a:r>
            <a:r>
              <a:rPr lang="en-US" altLang="zh-TW" sz="2400" b="1" dirty="0">
                <a:latin typeface="+mn-ea"/>
              </a:rPr>
              <a:t>-</a:t>
            </a:r>
            <a:r>
              <a:rPr lang="zh-TW" altLang="en-US" sz="2400" b="1" dirty="0">
                <a:latin typeface="+mn-ea"/>
              </a:rPr>
              <a:t> </a:t>
            </a:r>
            <a:r>
              <a:rPr lang="en-US" altLang="zh-TW" sz="2400" b="1" dirty="0">
                <a:latin typeface="+mn-ea"/>
              </a:rPr>
              <a:t>-</a:t>
            </a:r>
            <a:r>
              <a:rPr lang="zh-TW" altLang="en-US" sz="2400" b="1" dirty="0">
                <a:latin typeface="+mn-ea"/>
              </a:rPr>
              <a:t> </a:t>
            </a:r>
            <a:r>
              <a:rPr lang="en-US" altLang="zh-TW" sz="2400" b="1" dirty="0">
                <a:latin typeface="+mn-ea"/>
              </a:rPr>
              <a:t>-</a:t>
            </a:r>
            <a:r>
              <a:rPr lang="zh-TW" altLang="en-US" sz="2400" b="1" dirty="0">
                <a:latin typeface="+mn-ea"/>
              </a:rPr>
              <a:t> 第四個資訊科技教育策略</a:t>
            </a:r>
            <a:r>
              <a:rPr lang="en-US" altLang="zh-TW" sz="2400" b="1" dirty="0">
                <a:latin typeface="+mn-ea"/>
              </a:rPr>
              <a:t>(ITE4)</a:t>
            </a:r>
            <a:r>
              <a:rPr lang="zh-TW" altLang="en-US" sz="2400" b="1" dirty="0">
                <a:latin typeface="+mn-ea"/>
              </a:rPr>
              <a:t>的宗旨</a:t>
            </a:r>
          </a:p>
          <a:p>
            <a:r>
              <a:rPr lang="zh-TW" altLang="en-US" sz="2400" b="1" dirty="0">
                <a:latin typeface="+mn-ea"/>
              </a:rPr>
              <a:t>加強學生的：</a:t>
            </a:r>
          </a:p>
          <a:p>
            <a:r>
              <a:rPr lang="zh-TW" altLang="en-US" sz="2400" b="1" dirty="0">
                <a:latin typeface="+mn-ea"/>
              </a:rPr>
              <a:t>自主學習</a:t>
            </a:r>
          </a:p>
          <a:p>
            <a:r>
              <a:rPr lang="zh-TW" altLang="en-US" sz="2400" b="1" dirty="0">
                <a:latin typeface="+mn-ea"/>
              </a:rPr>
              <a:t>創意 </a:t>
            </a:r>
            <a:r>
              <a:rPr lang="en-US" altLang="zh-TW" sz="2400" b="1" dirty="0">
                <a:latin typeface="+mn-ea"/>
              </a:rPr>
              <a:t>/</a:t>
            </a:r>
            <a:r>
              <a:rPr lang="zh-TW" altLang="en-US" sz="2400" b="1" dirty="0">
                <a:latin typeface="+mn-ea"/>
              </a:rPr>
              <a:t> 解難能力</a:t>
            </a:r>
          </a:p>
          <a:p>
            <a:r>
              <a:rPr lang="zh-TW" altLang="en-US" sz="2400" b="1" dirty="0">
                <a:solidFill>
                  <a:srgbClr val="FF0000"/>
                </a:solidFill>
                <a:latin typeface="+mn-ea"/>
              </a:rPr>
              <a:t>電腦計算思維技能</a:t>
            </a:r>
          </a:p>
          <a:p>
            <a:r>
              <a:rPr lang="zh-TW" altLang="en-US" sz="2400" b="1" dirty="0">
                <a:solidFill>
                  <a:srgbClr val="FF0000"/>
                </a:solidFill>
                <a:latin typeface="+mn-ea"/>
              </a:rPr>
              <a:t>使用資訊科技的操守</a:t>
            </a:r>
          </a:p>
          <a:p>
            <a:pPr eaLnBrk="1" hangingPunct="1"/>
            <a:endParaRPr lang="zh-TW" altLang="en-US" dirty="0" smtClean="0">
              <a:solidFill>
                <a:srgbClr val="FF0000"/>
              </a:solidFill>
              <a:ea typeface="標楷體" pitchFamily="65" charset="-120"/>
            </a:endParaRPr>
          </a:p>
          <a:p>
            <a:pPr eaLnBrk="1" hangingPunct="1">
              <a:buFont typeface="Wingdings" pitchFamily="2" charset="2"/>
              <a:buNone/>
            </a:pPr>
            <a:endParaRPr lang="en-US" altLang="zh-TW" sz="6600" dirty="0">
              <a:ea typeface="標楷體" pitchFamily="65" charset="-120"/>
            </a:endParaRPr>
          </a:p>
        </p:txBody>
      </p:sp>
      <p:pic>
        <p:nvPicPr>
          <p:cNvPr id="28678" name="Picture 5" descr="MCj03458520000[1]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79576" y="5064349"/>
            <a:ext cx="2952750" cy="18113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8679" name="Picture 7" descr="MCj0345852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856" y="5171951"/>
            <a:ext cx="2952750" cy="181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0" name="Picture 8" descr="MCj0345852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136" y="5046664"/>
            <a:ext cx="2952750" cy="181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9" t="3800" r="13382" b="5901"/>
          <a:stretch/>
        </p:blipFill>
        <p:spPr>
          <a:xfrm>
            <a:off x="7400969" y="286353"/>
            <a:ext cx="3721809" cy="252028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043" y="2203896"/>
            <a:ext cx="3803915" cy="2852936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2300" y="2607047"/>
            <a:ext cx="3419872" cy="2564904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28" t="12201" r="26375" b="12201"/>
          <a:stretch/>
        </p:blipFill>
        <p:spPr>
          <a:xfrm>
            <a:off x="6567500" y="3444914"/>
            <a:ext cx="2193244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10557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87488" y="350754"/>
            <a:ext cx="7429499" cy="1108928"/>
          </a:xfrm>
        </p:spPr>
        <p:txBody>
          <a:bodyPr>
            <a:normAutofit/>
          </a:bodyPr>
          <a:lstStyle/>
          <a:p>
            <a:r>
              <a:rPr lang="zh-TW" altLang="en-US" sz="3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注意事項</a:t>
            </a:r>
            <a:endParaRPr lang="zh-HK" altLang="en-US" sz="3000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15480" y="1240855"/>
            <a:ext cx="7362628" cy="3038094"/>
          </a:xfrm>
        </p:spPr>
        <p:txBody>
          <a:bodyPr>
            <a:normAutofit/>
          </a:bodyPr>
          <a:lstStyle/>
          <a:p>
            <a:r>
              <a:rPr lang="zh-TW" altLang="en-US" sz="3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不可下載</a:t>
            </a:r>
            <a:r>
              <a:rPr lang="zh-TW" altLang="en-US" sz="3000" b="1" dirty="0">
                <a:solidFill>
                  <a:schemeClr val="accent5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其他應用程式</a:t>
            </a:r>
            <a:r>
              <a:rPr lang="zh-TW" altLang="en-US" sz="3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及</a:t>
            </a:r>
            <a:r>
              <a:rPr lang="zh-TW" altLang="en-US" sz="3000" b="1" dirty="0">
                <a:solidFill>
                  <a:schemeClr val="accent5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軟件</a:t>
            </a:r>
            <a:endParaRPr lang="en-US" altLang="zh-TW" sz="3000" b="1" dirty="0">
              <a:solidFill>
                <a:schemeClr val="accent5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zh-TW" altLang="en-US" sz="3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定期更新</a:t>
            </a:r>
            <a:r>
              <a:rPr lang="zh-TW" altLang="en-US" sz="3000" b="1" dirty="0">
                <a:solidFill>
                  <a:schemeClr val="accent5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防毒軟件</a:t>
            </a:r>
          </a:p>
          <a:p>
            <a:endParaRPr lang="zh-HK" altLang="en-US" sz="3750" dirty="0">
              <a:latin typeface="+mj-ea"/>
              <a:ea typeface="+mj-ea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9978" y="4996005"/>
            <a:ext cx="2411091" cy="1579272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34067">
            <a:off x="7104147" y="499225"/>
            <a:ext cx="2684699" cy="2800266"/>
          </a:xfrm>
          <a:prstGeom prst="rect">
            <a:avLst/>
          </a:prstGeom>
        </p:spPr>
      </p:pic>
      <p:pic>
        <p:nvPicPr>
          <p:cNvPr id="1026" name="Picture 2" descr="ANDROID ANTI VIRUS的圖片搜尋結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517" y="2636912"/>
            <a:ext cx="2721867" cy="2113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5"/>
          <a:srcRect l="22849" t="11200" r="24390" b="10402"/>
          <a:stretch/>
        </p:blipFill>
        <p:spPr>
          <a:xfrm>
            <a:off x="3647728" y="2636912"/>
            <a:ext cx="3217443" cy="2689206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6"/>
          <a:srcRect l="18900" t="11995" r="40719" b="50902"/>
          <a:stretch/>
        </p:blipFill>
        <p:spPr>
          <a:xfrm>
            <a:off x="6989204" y="3556031"/>
            <a:ext cx="3855566" cy="1992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427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7945" y="2564429"/>
            <a:ext cx="5278522" cy="3026903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6092" y="4387842"/>
            <a:ext cx="2314977" cy="1516317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4"/>
          <a:srcRect l="11695" t="25199" r="9882" b="18621"/>
          <a:stretch/>
        </p:blipFill>
        <p:spPr>
          <a:xfrm>
            <a:off x="2739029" y="1065086"/>
            <a:ext cx="4756355" cy="226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996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966" y="219125"/>
            <a:ext cx="8229600" cy="668759"/>
          </a:xfrm>
        </p:spPr>
        <p:txBody>
          <a:bodyPr>
            <a:normAutofit fontScale="90000"/>
          </a:bodyPr>
          <a:lstStyle/>
          <a:p>
            <a:r>
              <a:rPr lang="zh-TW" altLang="en-US" b="1" dirty="0" smtClean="0">
                <a:solidFill>
                  <a:srgbClr val="0070C0"/>
                </a:solidFill>
              </a:rPr>
              <a:t>電子學習的發展源於</a:t>
            </a:r>
            <a:r>
              <a:rPr lang="en-US" altLang="zh-TW" b="1" dirty="0" smtClean="0">
                <a:solidFill>
                  <a:srgbClr val="0070C0"/>
                </a:solidFill>
              </a:rPr>
              <a:t>…</a:t>
            </a:r>
            <a:endParaRPr lang="zh-TW" altLang="en-US" dirty="0" smtClean="0">
              <a:solidFill>
                <a:srgbClr val="0070C0"/>
              </a:solidFill>
              <a:ea typeface="標楷體" pitchFamily="65" charset="-120"/>
            </a:endParaRPr>
          </a:p>
        </p:txBody>
      </p:sp>
      <p:sp>
        <p:nvSpPr>
          <p:cNvPr id="2867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929" y="982342"/>
            <a:ext cx="7776864" cy="4530725"/>
          </a:xfrm>
        </p:spPr>
        <p:txBody>
          <a:bodyPr>
            <a:normAutofit/>
          </a:bodyPr>
          <a:lstStyle/>
          <a:p>
            <a:r>
              <a:rPr lang="en-US" altLang="zh-TW" sz="2400" b="1" dirty="0">
                <a:latin typeface="+mn-ea"/>
              </a:rPr>
              <a:t>B</a:t>
            </a:r>
            <a:r>
              <a:rPr lang="zh-TW" altLang="en-US" sz="2400" b="1" dirty="0">
                <a:latin typeface="+mn-ea"/>
              </a:rPr>
              <a:t>  社會對創科人才的需求</a:t>
            </a:r>
            <a:endParaRPr lang="en-US" altLang="zh-TW" sz="2400" b="1" dirty="0">
              <a:latin typeface="+mn-ea"/>
            </a:endParaRPr>
          </a:p>
          <a:p>
            <a:r>
              <a:rPr lang="zh-TW" altLang="en-US" sz="2400" b="1" dirty="0" smtClean="0">
                <a:latin typeface="+mn-ea"/>
              </a:rPr>
              <a:t>創新</a:t>
            </a:r>
            <a:r>
              <a:rPr lang="zh-TW" altLang="en-US" sz="2400" b="1" dirty="0" smtClean="0">
                <a:latin typeface="+mn-ea"/>
              </a:rPr>
              <a:t>科技及人工智能的運用是</a:t>
            </a:r>
            <a:r>
              <a:rPr lang="zh-TW" altLang="en-US" sz="2400" b="1" dirty="0">
                <a:latin typeface="+mn-ea"/>
              </a:rPr>
              <a:t>各個國家地區未來發展的核心競爭力</a:t>
            </a:r>
            <a:endParaRPr lang="en-US" altLang="zh-TW" sz="2400" b="1" dirty="0">
              <a:latin typeface="+mn-ea"/>
            </a:endParaRPr>
          </a:p>
          <a:p>
            <a:r>
              <a:rPr lang="zh-TW" altLang="en-US" sz="2400" b="1" dirty="0">
                <a:latin typeface="+mn-ea"/>
              </a:rPr>
              <a:t>電子學習及編程教學裝備學生成為未來的創科人才</a:t>
            </a:r>
            <a:endParaRPr lang="en-US" altLang="zh-TW" sz="2400" b="1" dirty="0">
              <a:latin typeface="+mn-ea"/>
            </a:endParaRPr>
          </a:p>
          <a:p>
            <a:pPr eaLnBrk="1" hangingPunct="1">
              <a:buFont typeface="Wingdings" pitchFamily="2" charset="2"/>
              <a:buNone/>
            </a:pPr>
            <a:endParaRPr lang="en-US" altLang="zh-TW" sz="6600" dirty="0">
              <a:ea typeface="標楷體" pitchFamily="65" charset="-120"/>
            </a:endParaRPr>
          </a:p>
        </p:txBody>
      </p:sp>
      <p:pic>
        <p:nvPicPr>
          <p:cNvPr id="28678" name="Picture 5" descr="MCj03458520000[1]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79576" y="5064349"/>
            <a:ext cx="2952750" cy="18113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8679" name="Picture 7" descr="MCj0345852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856" y="5171951"/>
            <a:ext cx="2952750" cy="181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0" name="Picture 8" descr="MCj0345852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136" y="5046664"/>
            <a:ext cx="2952750" cy="181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創科人才的圖片搜尋結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62" y="3353532"/>
            <a:ext cx="4518373" cy="3232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5"/>
          <a:srcRect l="20469" t="7936" r="37006" b="37400"/>
          <a:stretch/>
        </p:blipFill>
        <p:spPr>
          <a:xfrm>
            <a:off x="8168857" y="219125"/>
            <a:ext cx="3649418" cy="2638807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6"/>
          <a:srcRect l="34644" t="13250" r="19878" b="46850"/>
          <a:stretch/>
        </p:blipFill>
        <p:spPr>
          <a:xfrm>
            <a:off x="4853947" y="2916328"/>
            <a:ext cx="6696654" cy="3304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667073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/>
          <a:srcRect l="26419" t="13093" r="13379" b="21441"/>
          <a:stretch/>
        </p:blipFill>
        <p:spPr>
          <a:xfrm>
            <a:off x="667266" y="107090"/>
            <a:ext cx="10834790" cy="6627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434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zh-HK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/>
          <a:srcRect l="17420" t="11205" r="18794" b="6156"/>
          <a:stretch/>
        </p:blipFill>
        <p:spPr>
          <a:xfrm>
            <a:off x="92458" y="94408"/>
            <a:ext cx="6377059" cy="4645019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4583832" y="218032"/>
            <a:ext cx="545454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TW" altLang="en-US" b="1" dirty="0"/>
              <a:t>第一屆關懷弱勢社群──全港創新科技設計大賽 冠軍</a:t>
            </a:r>
            <a:endParaRPr lang="zh-HK" altLang="en-US" b="1" dirty="0"/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3"/>
          <a:srcRect l="21853" t="9142" r="27945" b="8959"/>
          <a:stretch/>
        </p:blipFill>
        <p:spPr>
          <a:xfrm>
            <a:off x="3529497" y="2360500"/>
            <a:ext cx="2329322" cy="2137496"/>
          </a:xfrm>
          <a:prstGeom prst="rect">
            <a:avLst/>
          </a:prstGeom>
        </p:spPr>
      </p:pic>
      <p:pic>
        <p:nvPicPr>
          <p:cNvPr id="9" name="內容版面配置區 8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824" y="3445759"/>
            <a:ext cx="5900294" cy="3296789"/>
          </a:xfrm>
        </p:spPr>
      </p:pic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5"/>
          <a:srcRect l="30509" t="22700" r="42913" b="37401"/>
          <a:stretch/>
        </p:blipFill>
        <p:spPr>
          <a:xfrm>
            <a:off x="2934498" y="4176827"/>
            <a:ext cx="3133172" cy="2645790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6"/>
          <a:srcRect l="8704" t="12046" r="33245" b="19908"/>
          <a:stretch/>
        </p:blipFill>
        <p:spPr>
          <a:xfrm>
            <a:off x="7715071" y="643970"/>
            <a:ext cx="4269254" cy="2814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127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966" y="219125"/>
            <a:ext cx="8229600" cy="668759"/>
          </a:xfrm>
        </p:spPr>
        <p:txBody>
          <a:bodyPr>
            <a:normAutofit fontScale="90000"/>
          </a:bodyPr>
          <a:lstStyle/>
          <a:p>
            <a:r>
              <a:rPr lang="zh-TW" altLang="en-US" b="1" dirty="0" smtClean="0">
                <a:solidFill>
                  <a:srgbClr val="0070C0"/>
                </a:solidFill>
              </a:rPr>
              <a:t>電子學習的發展源於</a:t>
            </a:r>
            <a:r>
              <a:rPr lang="en-US" altLang="zh-TW" b="1" dirty="0" smtClean="0">
                <a:solidFill>
                  <a:srgbClr val="0070C0"/>
                </a:solidFill>
              </a:rPr>
              <a:t>…</a:t>
            </a:r>
            <a:endParaRPr lang="zh-TW" altLang="en-US" dirty="0" smtClean="0">
              <a:solidFill>
                <a:srgbClr val="0070C0"/>
              </a:solidFill>
              <a:ea typeface="標楷體" pitchFamily="65" charset="-120"/>
            </a:endParaRPr>
          </a:p>
        </p:txBody>
      </p:sp>
      <p:sp>
        <p:nvSpPr>
          <p:cNvPr id="2867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63352" y="947194"/>
            <a:ext cx="7776864" cy="4530725"/>
          </a:xfrm>
        </p:spPr>
        <p:txBody>
          <a:bodyPr>
            <a:normAutofit/>
          </a:bodyPr>
          <a:lstStyle/>
          <a:p>
            <a:r>
              <a:rPr lang="en-US" altLang="zh-TW" sz="2400" b="1" dirty="0">
                <a:latin typeface="+mn-ea"/>
              </a:rPr>
              <a:t>C</a:t>
            </a:r>
            <a:r>
              <a:rPr lang="zh-TW" altLang="en-US" sz="2400" b="1" dirty="0">
                <a:latin typeface="+mn-ea"/>
              </a:rPr>
              <a:t>  配合高小 </a:t>
            </a:r>
            <a:r>
              <a:rPr lang="en-US" altLang="zh-TW" sz="2400" b="1" dirty="0">
                <a:latin typeface="+mn-ea"/>
              </a:rPr>
              <a:t>/ </a:t>
            </a:r>
            <a:r>
              <a:rPr lang="zh-TW" altLang="en-US" sz="2400" b="1" dirty="0">
                <a:latin typeface="+mn-ea"/>
              </a:rPr>
              <a:t>中學 </a:t>
            </a:r>
            <a:r>
              <a:rPr lang="en-US" altLang="zh-TW" sz="2400" b="1" dirty="0" smtClean="0">
                <a:latin typeface="+mn-ea"/>
              </a:rPr>
              <a:t>STEAM</a:t>
            </a:r>
            <a:r>
              <a:rPr lang="zh-TW" altLang="en-US" sz="2400" b="1" dirty="0" smtClean="0">
                <a:latin typeface="+mn-ea"/>
              </a:rPr>
              <a:t>及</a:t>
            </a:r>
            <a:r>
              <a:rPr lang="en-US" altLang="zh-TW" sz="2400" b="1" dirty="0" smtClean="0">
                <a:latin typeface="+mn-ea"/>
              </a:rPr>
              <a:t>AI</a:t>
            </a:r>
            <a:r>
              <a:rPr lang="zh-TW" altLang="en-US" sz="2400" b="1" dirty="0" smtClean="0">
                <a:latin typeface="+mn-ea"/>
              </a:rPr>
              <a:t>課程</a:t>
            </a:r>
            <a:r>
              <a:rPr lang="zh-TW" altLang="en-US" sz="2400" b="1" dirty="0">
                <a:latin typeface="+mn-ea"/>
              </a:rPr>
              <a:t>的發展 </a:t>
            </a:r>
            <a:endParaRPr lang="en-US" altLang="zh-TW" sz="2400" b="1" dirty="0">
              <a:latin typeface="+mn-ea"/>
            </a:endParaRPr>
          </a:p>
          <a:p>
            <a:r>
              <a:rPr lang="zh-TW" altLang="en-US" sz="2400" b="1" dirty="0">
                <a:latin typeface="+mn-ea"/>
              </a:rPr>
              <a:t>裝備學生有效運用資訊科技的能力</a:t>
            </a:r>
            <a:endParaRPr lang="en-US" altLang="zh-TW" sz="6600" dirty="0">
              <a:ea typeface="標楷體" pitchFamily="65" charset="-120"/>
            </a:endParaRPr>
          </a:p>
        </p:txBody>
      </p:sp>
      <p:pic>
        <p:nvPicPr>
          <p:cNvPr id="28678" name="Picture 5" descr="MCj03458520000[1]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79576" y="5064349"/>
            <a:ext cx="2952750" cy="18113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8679" name="Picture 7" descr="MCj0345852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856" y="5171951"/>
            <a:ext cx="2952750" cy="181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0" name="Picture 8" descr="MCj0345852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136" y="5046664"/>
            <a:ext cx="2952750" cy="181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T:\school_photo\2017-2018相片\學科\常\2018-1-18 小五STEM體驗活動\IMG_052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65" y="2052650"/>
            <a:ext cx="3969098" cy="2234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9" y="4623730"/>
            <a:ext cx="3867074" cy="2177019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5" t="22050" r="1103" b="36721"/>
          <a:stretch/>
        </p:blipFill>
        <p:spPr>
          <a:xfrm>
            <a:off x="6308479" y="898164"/>
            <a:ext cx="5561060" cy="1608558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4603" y="3789040"/>
            <a:ext cx="3926846" cy="2945134"/>
          </a:xfrm>
          <a:prstGeom prst="rect">
            <a:avLst/>
          </a:prstGeom>
        </p:spPr>
      </p:pic>
      <p:pic>
        <p:nvPicPr>
          <p:cNvPr id="13" name="內容版面配置區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6233" y="2621618"/>
            <a:ext cx="3193306" cy="1796234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207" y="2931742"/>
            <a:ext cx="4388552" cy="2925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327969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 dirty="0"/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2"/>
          <a:srcRect l="32149" t="26442" r="14960" b="16404"/>
          <a:stretch/>
        </p:blipFill>
        <p:spPr>
          <a:xfrm>
            <a:off x="6079869" y="3068960"/>
            <a:ext cx="6048672" cy="3676644"/>
          </a:xfrm>
          <a:prstGeom prst="rect">
            <a:avLst/>
          </a:prstGeom>
        </p:spPr>
      </p:pic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5375920" y="2387273"/>
            <a:ext cx="4038600" cy="4530725"/>
          </a:xfrm>
        </p:spPr>
        <p:txBody>
          <a:bodyPr/>
          <a:lstStyle/>
          <a:p>
            <a:endParaRPr lang="zh-HK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/>
          <a:srcRect l="7476" t="19786" r="34250" b="53602"/>
          <a:stretch/>
        </p:blipFill>
        <p:spPr>
          <a:xfrm>
            <a:off x="125157" y="162062"/>
            <a:ext cx="5328592" cy="1368152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4"/>
          <a:srcRect l="6300" t="67232" r="40178" b="11008"/>
          <a:stretch/>
        </p:blipFill>
        <p:spPr>
          <a:xfrm>
            <a:off x="-6749" y="3943543"/>
            <a:ext cx="6204331" cy="1418184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5"/>
          <a:srcRect l="28940" t="15284" r="6264" b="56447"/>
          <a:stretch/>
        </p:blipFill>
        <p:spPr>
          <a:xfrm>
            <a:off x="125157" y="1530506"/>
            <a:ext cx="7899982" cy="1938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49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2"/>
          <p:cNvSpPr>
            <a:spLocks noGrp="1" noChangeArrowheads="1"/>
          </p:cNvSpPr>
          <p:nvPr>
            <p:ph type="title"/>
          </p:nvPr>
        </p:nvSpPr>
        <p:spPr>
          <a:xfrm>
            <a:off x="263352" y="123713"/>
            <a:ext cx="8229600" cy="668759"/>
          </a:xfrm>
        </p:spPr>
        <p:txBody>
          <a:bodyPr>
            <a:normAutofit fontScale="90000"/>
          </a:bodyPr>
          <a:lstStyle/>
          <a:p>
            <a:r>
              <a:rPr lang="zh-TW" altLang="en-US" b="1" dirty="0" smtClean="0">
                <a:solidFill>
                  <a:srgbClr val="0070C0"/>
                </a:solidFill>
              </a:rPr>
              <a:t>本校發展電子學習的經驗源於</a:t>
            </a:r>
            <a:r>
              <a:rPr lang="en-US" altLang="zh-TW" b="1" dirty="0" smtClean="0">
                <a:solidFill>
                  <a:srgbClr val="0070C0"/>
                </a:solidFill>
              </a:rPr>
              <a:t>…</a:t>
            </a:r>
            <a:endParaRPr lang="zh-TW" altLang="en-US" dirty="0" smtClean="0">
              <a:solidFill>
                <a:srgbClr val="0070C0"/>
              </a:solidFill>
              <a:ea typeface="標楷體" pitchFamily="65" charset="-120"/>
            </a:endParaRPr>
          </a:p>
        </p:txBody>
      </p:sp>
      <p:sp>
        <p:nvSpPr>
          <p:cNvPr id="2867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1344" y="908720"/>
            <a:ext cx="9946009" cy="5623698"/>
          </a:xfrm>
        </p:spPr>
        <p:txBody>
          <a:bodyPr>
            <a:normAutofit/>
          </a:bodyPr>
          <a:lstStyle/>
          <a:p>
            <a:r>
              <a:rPr lang="en-US" altLang="zh-TW" sz="2400" b="1" dirty="0">
                <a:latin typeface="+mn-ea"/>
              </a:rPr>
              <a:t>2013</a:t>
            </a:r>
            <a:r>
              <a:rPr lang="zh-TW" altLang="en-US" sz="2400" b="1" dirty="0">
                <a:latin typeface="+mn-ea"/>
              </a:rPr>
              <a:t>年 </a:t>
            </a:r>
            <a:r>
              <a:rPr lang="en-US" altLang="zh-TW" sz="2400" b="1" dirty="0">
                <a:latin typeface="+mn-ea"/>
              </a:rPr>
              <a:t>-</a:t>
            </a:r>
            <a:r>
              <a:rPr lang="zh-TW" altLang="en-US" sz="2400" b="1" dirty="0">
                <a:latin typeface="+mn-ea"/>
              </a:rPr>
              <a:t> </a:t>
            </a:r>
            <a:r>
              <a:rPr lang="en-US" altLang="zh-TW" sz="2400" b="1" dirty="0">
                <a:latin typeface="+mn-ea"/>
              </a:rPr>
              <a:t>-</a:t>
            </a:r>
            <a:r>
              <a:rPr lang="zh-TW" altLang="en-US" sz="2400" b="1" dirty="0">
                <a:latin typeface="+mn-ea"/>
              </a:rPr>
              <a:t> </a:t>
            </a:r>
            <a:r>
              <a:rPr lang="en-US" altLang="zh-TW" sz="2400" b="1" dirty="0">
                <a:latin typeface="+mn-ea"/>
              </a:rPr>
              <a:t>-</a:t>
            </a:r>
            <a:r>
              <a:rPr lang="zh-TW" altLang="en-US" sz="2400" b="1" dirty="0">
                <a:latin typeface="+mn-ea"/>
              </a:rPr>
              <a:t> 教育城先導計劃 </a:t>
            </a:r>
            <a:r>
              <a:rPr lang="en-US" altLang="zh-TW" sz="2400" b="1" dirty="0">
                <a:latin typeface="+mn-ea"/>
              </a:rPr>
              <a:t>(25</a:t>
            </a:r>
            <a:r>
              <a:rPr lang="zh-TW" altLang="en-US" sz="2400" b="1" dirty="0">
                <a:latin typeface="+mn-ea"/>
              </a:rPr>
              <a:t>部平板電腦</a:t>
            </a:r>
            <a:r>
              <a:rPr lang="en-US" altLang="zh-TW" sz="2400" b="1" dirty="0">
                <a:latin typeface="+mn-ea"/>
              </a:rPr>
              <a:t>)</a:t>
            </a:r>
            <a:endParaRPr lang="zh-TW" altLang="en-US" sz="2400" b="1" dirty="0">
              <a:latin typeface="+mn-ea"/>
            </a:endParaRPr>
          </a:p>
          <a:p>
            <a:r>
              <a:rPr lang="en-US" altLang="zh-HK" sz="2400" b="1" dirty="0">
                <a:latin typeface="+mn-ea"/>
              </a:rPr>
              <a:t>201</a:t>
            </a:r>
            <a:r>
              <a:rPr lang="en-US" altLang="zh-TW" sz="2400" b="1" dirty="0">
                <a:latin typeface="+mn-ea"/>
              </a:rPr>
              <a:t>4</a:t>
            </a:r>
            <a:r>
              <a:rPr lang="zh-HK" altLang="en-US" sz="2400" b="1" dirty="0">
                <a:latin typeface="+mn-ea"/>
              </a:rPr>
              <a:t>年 </a:t>
            </a:r>
            <a:r>
              <a:rPr lang="en-US" altLang="zh-HK" sz="2400" b="1" dirty="0">
                <a:latin typeface="+mn-ea"/>
              </a:rPr>
              <a:t>- - - </a:t>
            </a:r>
            <a:r>
              <a:rPr lang="en-US" altLang="zh-TW" sz="2400" b="1" dirty="0">
                <a:latin typeface="+mn-ea"/>
              </a:rPr>
              <a:t>WIFI</a:t>
            </a:r>
            <a:r>
              <a:rPr lang="zh-TW" altLang="en-US" sz="2400" b="1" dirty="0">
                <a:latin typeface="+mn-ea"/>
              </a:rPr>
              <a:t> </a:t>
            </a:r>
            <a:r>
              <a:rPr lang="en-US" altLang="zh-TW" sz="2400" b="1" dirty="0">
                <a:latin typeface="+mn-ea"/>
              </a:rPr>
              <a:t>100</a:t>
            </a:r>
            <a:r>
              <a:rPr lang="zh-TW" altLang="en-US" sz="2400" b="1" dirty="0">
                <a:latin typeface="+mn-ea"/>
              </a:rPr>
              <a:t>計劃 </a:t>
            </a:r>
            <a:endParaRPr lang="en-US" altLang="zh-TW" sz="2400" b="1" dirty="0">
              <a:latin typeface="+mn-ea"/>
            </a:endParaRPr>
          </a:p>
          <a:p>
            <a:r>
              <a:rPr lang="zh-TW" altLang="en-US" sz="2400" b="1" dirty="0">
                <a:solidFill>
                  <a:srgbClr val="FF0000"/>
                </a:solidFill>
                <a:latin typeface="+mn-ea"/>
              </a:rPr>
              <a:t>全部課室、特別室安裝無線網絡設施</a:t>
            </a:r>
          </a:p>
          <a:p>
            <a:r>
              <a:rPr lang="en-US" altLang="zh-TW" sz="2400" b="1" dirty="0" smtClean="0">
                <a:latin typeface="+mn-ea"/>
              </a:rPr>
              <a:t>2015</a:t>
            </a:r>
            <a:r>
              <a:rPr lang="zh-TW" altLang="en-US" sz="2400" b="1" dirty="0">
                <a:latin typeface="+mn-ea"/>
              </a:rPr>
              <a:t>年 </a:t>
            </a:r>
            <a:r>
              <a:rPr lang="en-US" altLang="zh-TW" sz="2400" b="1" dirty="0">
                <a:latin typeface="+mn-ea"/>
              </a:rPr>
              <a:t>-</a:t>
            </a:r>
            <a:r>
              <a:rPr lang="zh-TW" altLang="en-US" sz="2400" b="1" dirty="0">
                <a:latin typeface="+mn-ea"/>
              </a:rPr>
              <a:t> </a:t>
            </a:r>
            <a:r>
              <a:rPr lang="en-US" altLang="zh-TW" sz="2400" b="1" dirty="0">
                <a:latin typeface="+mn-ea"/>
              </a:rPr>
              <a:t>-</a:t>
            </a:r>
            <a:r>
              <a:rPr lang="zh-TW" altLang="en-US" sz="2400" b="1" dirty="0">
                <a:latin typeface="+mn-ea"/>
              </a:rPr>
              <a:t> </a:t>
            </a:r>
            <a:r>
              <a:rPr lang="en-US" altLang="zh-TW" sz="2400" b="1" dirty="0">
                <a:latin typeface="+mn-ea"/>
              </a:rPr>
              <a:t>-</a:t>
            </a:r>
            <a:r>
              <a:rPr lang="zh-TW" altLang="en-US" sz="2400" b="1" dirty="0">
                <a:latin typeface="+mn-ea"/>
              </a:rPr>
              <a:t>  四年級自攜平板電腦上課 </a:t>
            </a:r>
            <a:r>
              <a:rPr lang="en-US" altLang="zh-TW" sz="2400" b="1" dirty="0">
                <a:latin typeface="+mn-ea"/>
              </a:rPr>
              <a:t>(BYOD)</a:t>
            </a:r>
            <a:r>
              <a:rPr lang="zh-TW" altLang="en-US" sz="2400" b="1" dirty="0">
                <a:latin typeface="+mn-ea"/>
              </a:rPr>
              <a:t> </a:t>
            </a:r>
            <a:endParaRPr lang="en-US" altLang="zh-TW" sz="2400" b="1" dirty="0" smtClean="0">
              <a:latin typeface="+mn-ea"/>
            </a:endParaRPr>
          </a:p>
          <a:p>
            <a:r>
              <a:rPr lang="zh-TW" altLang="en-US" sz="2400" b="1" dirty="0" smtClean="0">
                <a:solidFill>
                  <a:srgbClr val="FF0000"/>
                </a:solidFill>
                <a:latin typeface="+mn-ea"/>
              </a:rPr>
              <a:t>                   使用</a:t>
            </a:r>
            <a:r>
              <a:rPr lang="zh-TW" altLang="en-US" sz="2400" b="1" dirty="0">
                <a:solidFill>
                  <a:srgbClr val="FF0000"/>
                </a:solidFill>
                <a:latin typeface="+mn-ea"/>
              </a:rPr>
              <a:t>電子</a:t>
            </a:r>
            <a:r>
              <a:rPr lang="zh-TW" altLang="en-US" sz="2400" b="1" dirty="0" smtClean="0">
                <a:solidFill>
                  <a:srgbClr val="FF0000"/>
                </a:solidFill>
                <a:latin typeface="+mn-ea"/>
              </a:rPr>
              <a:t>課本</a:t>
            </a:r>
            <a:endParaRPr lang="zh-TW" altLang="en-US" sz="2400" b="1" dirty="0">
              <a:latin typeface="+mn-ea"/>
            </a:endParaRPr>
          </a:p>
          <a:p>
            <a:r>
              <a:rPr lang="en-US" altLang="zh-TW" sz="2400" b="1" dirty="0" smtClean="0">
                <a:latin typeface="+mn-ea"/>
              </a:rPr>
              <a:t>2017</a:t>
            </a:r>
            <a:r>
              <a:rPr lang="zh-TW" altLang="en-US" sz="2400" b="1" dirty="0">
                <a:latin typeface="+mn-ea"/>
              </a:rPr>
              <a:t>年 </a:t>
            </a:r>
            <a:r>
              <a:rPr lang="en-US" altLang="zh-TW" sz="2400" b="1" dirty="0">
                <a:latin typeface="+mn-ea"/>
              </a:rPr>
              <a:t>-</a:t>
            </a:r>
            <a:r>
              <a:rPr lang="zh-TW" altLang="en-US" sz="2400" b="1" dirty="0">
                <a:latin typeface="+mn-ea"/>
              </a:rPr>
              <a:t> </a:t>
            </a:r>
            <a:r>
              <a:rPr lang="en-US" altLang="zh-TW" sz="2400" b="1" dirty="0">
                <a:latin typeface="+mn-ea"/>
              </a:rPr>
              <a:t>-</a:t>
            </a:r>
            <a:r>
              <a:rPr lang="zh-TW" altLang="en-US" sz="2400" b="1" dirty="0">
                <a:latin typeface="+mn-ea"/>
              </a:rPr>
              <a:t> </a:t>
            </a:r>
            <a:r>
              <a:rPr lang="en-US" altLang="zh-TW" sz="2400" b="1" dirty="0">
                <a:latin typeface="+mn-ea"/>
              </a:rPr>
              <a:t>-</a:t>
            </a:r>
            <a:r>
              <a:rPr lang="zh-TW" altLang="en-US" sz="2400" b="1" dirty="0">
                <a:latin typeface="+mn-ea"/>
              </a:rPr>
              <a:t>  推動電子學習配合</a:t>
            </a:r>
            <a:r>
              <a:rPr lang="en-US" altLang="zh-TW" sz="2400" b="1" dirty="0">
                <a:latin typeface="+mn-ea"/>
              </a:rPr>
              <a:t>STEM</a:t>
            </a:r>
            <a:r>
              <a:rPr lang="zh-TW" altLang="en-US" sz="2400" b="1" dirty="0">
                <a:latin typeface="+mn-ea"/>
              </a:rPr>
              <a:t>發展</a:t>
            </a:r>
            <a:endParaRPr lang="en-US" altLang="zh-TW" sz="2400" b="1" dirty="0">
              <a:latin typeface="+mn-ea"/>
            </a:endParaRPr>
          </a:p>
          <a:p>
            <a:r>
              <a:rPr lang="en-US" altLang="zh-TW" sz="2400" b="1" dirty="0" smtClean="0">
                <a:solidFill>
                  <a:srgbClr val="FF0000"/>
                </a:solidFill>
                <a:latin typeface="+mn-ea"/>
              </a:rPr>
              <a:t>2019</a:t>
            </a:r>
            <a:r>
              <a:rPr lang="zh-TW" altLang="en-US" sz="2400" b="1" dirty="0" smtClean="0">
                <a:solidFill>
                  <a:srgbClr val="FF0000"/>
                </a:solidFill>
                <a:latin typeface="新細明體" panose="02020500000000000000" pitchFamily="18" charset="-120"/>
              </a:rPr>
              <a:t>年 </a:t>
            </a:r>
            <a:r>
              <a:rPr lang="en-US" altLang="zh-TW" sz="2400" b="1" dirty="0">
                <a:solidFill>
                  <a:srgbClr val="FF0000"/>
                </a:solidFill>
                <a:latin typeface="新細明體" panose="02020500000000000000" pitchFamily="18" charset="-120"/>
              </a:rPr>
              <a:t>-</a:t>
            </a:r>
            <a:r>
              <a:rPr lang="zh-TW" altLang="en-US" sz="2400" b="1" dirty="0">
                <a:solidFill>
                  <a:srgbClr val="FF0000"/>
                </a:solidFill>
                <a:latin typeface="新細明體" panose="02020500000000000000" pitchFamily="18" charset="-120"/>
              </a:rPr>
              <a:t> </a:t>
            </a:r>
            <a:r>
              <a:rPr lang="en-US" altLang="zh-TW" sz="2400" b="1" dirty="0">
                <a:solidFill>
                  <a:srgbClr val="FF0000"/>
                </a:solidFill>
                <a:latin typeface="新細明體" panose="02020500000000000000" pitchFamily="18" charset="-120"/>
              </a:rPr>
              <a:t>-</a:t>
            </a:r>
            <a:r>
              <a:rPr lang="zh-TW" altLang="en-US" sz="2400" b="1" dirty="0">
                <a:solidFill>
                  <a:srgbClr val="FF0000"/>
                </a:solidFill>
                <a:latin typeface="新細明體" panose="02020500000000000000" pitchFamily="18" charset="-120"/>
              </a:rPr>
              <a:t> </a:t>
            </a:r>
            <a:r>
              <a:rPr lang="en-US" altLang="zh-TW" sz="2400" b="1" dirty="0">
                <a:solidFill>
                  <a:srgbClr val="FF0000"/>
                </a:solidFill>
                <a:latin typeface="新細明體" panose="02020500000000000000" pitchFamily="18" charset="-120"/>
              </a:rPr>
              <a:t>-</a:t>
            </a:r>
            <a:r>
              <a:rPr lang="zh-TW" altLang="en-US" sz="2400" b="1" dirty="0">
                <a:solidFill>
                  <a:srgbClr val="FF0000"/>
                </a:solidFill>
                <a:latin typeface="新細明體" panose="02020500000000000000" pitchFamily="18" charset="-120"/>
              </a:rPr>
              <a:t> 使用網課教學</a:t>
            </a:r>
            <a:r>
              <a:rPr lang="zh-TW" altLang="en-US" sz="2400" b="1" dirty="0" smtClean="0">
                <a:solidFill>
                  <a:srgbClr val="FF0000"/>
                </a:solidFill>
                <a:latin typeface="新細明體" panose="02020500000000000000" pitchFamily="18" charset="-120"/>
              </a:rPr>
              <a:t>平台</a:t>
            </a:r>
            <a:r>
              <a:rPr lang="en-US" altLang="zh-TW" sz="2400" b="1" dirty="0" smtClean="0">
                <a:solidFill>
                  <a:srgbClr val="FF0000"/>
                </a:solidFill>
                <a:latin typeface="新細明體" panose="02020500000000000000" pitchFamily="18" charset="-120"/>
              </a:rPr>
              <a:t>(zoom , teams)</a:t>
            </a:r>
            <a:r>
              <a:rPr lang="zh-TW" altLang="en-US" sz="2400" b="1" dirty="0" smtClean="0">
                <a:solidFill>
                  <a:srgbClr val="FF0000"/>
                </a:solidFill>
                <a:latin typeface="新細明體" panose="02020500000000000000" pitchFamily="18" charset="-120"/>
              </a:rPr>
              <a:t>、</a:t>
            </a:r>
            <a:r>
              <a:rPr lang="zh-TW" altLang="en-US" sz="2400" b="1" dirty="0">
                <a:solidFill>
                  <a:srgbClr val="FF0000"/>
                </a:solidFill>
                <a:latin typeface="新細明體" panose="02020500000000000000" pitchFamily="18" charset="-120"/>
              </a:rPr>
              <a:t>電子課業收發平台</a:t>
            </a:r>
            <a:endParaRPr lang="en-US" altLang="zh-TW" sz="2400" b="1" dirty="0">
              <a:solidFill>
                <a:srgbClr val="FF0000"/>
              </a:solidFill>
              <a:latin typeface="新細明體" panose="02020500000000000000" pitchFamily="18" charset="-120"/>
            </a:endParaRPr>
          </a:p>
          <a:p>
            <a:pPr>
              <a:buClr>
                <a:srgbClr val="6F6F74"/>
              </a:buClr>
            </a:pPr>
            <a:r>
              <a:rPr lang="en-US" altLang="zh-TW" sz="2400" b="1" dirty="0">
                <a:solidFill>
                  <a:srgbClr val="FF0000"/>
                </a:solidFill>
                <a:latin typeface="+mn-ea"/>
              </a:rPr>
              <a:t>2023</a:t>
            </a:r>
            <a:r>
              <a:rPr lang="zh-TW" altLang="en-US" sz="2400" b="1" dirty="0">
                <a:solidFill>
                  <a:srgbClr val="FF0000"/>
                </a:solidFill>
                <a:latin typeface="新細明體" panose="02020500000000000000" pitchFamily="18" charset="-120"/>
              </a:rPr>
              <a:t>年 </a:t>
            </a:r>
            <a:r>
              <a:rPr lang="en-US" altLang="zh-TW" sz="2400" b="1" dirty="0">
                <a:solidFill>
                  <a:srgbClr val="FF0000"/>
                </a:solidFill>
                <a:latin typeface="新細明體" panose="02020500000000000000" pitchFamily="18" charset="-120"/>
              </a:rPr>
              <a:t>-</a:t>
            </a:r>
            <a:r>
              <a:rPr lang="zh-TW" altLang="en-US" sz="2400" b="1" dirty="0">
                <a:solidFill>
                  <a:srgbClr val="FF0000"/>
                </a:solidFill>
                <a:latin typeface="新細明體" panose="02020500000000000000" pitchFamily="18" charset="-120"/>
              </a:rPr>
              <a:t> </a:t>
            </a:r>
            <a:r>
              <a:rPr lang="en-US" altLang="zh-TW" sz="2400" b="1" dirty="0">
                <a:solidFill>
                  <a:srgbClr val="FF0000"/>
                </a:solidFill>
                <a:latin typeface="新細明體" panose="02020500000000000000" pitchFamily="18" charset="-120"/>
              </a:rPr>
              <a:t>-</a:t>
            </a:r>
            <a:r>
              <a:rPr lang="zh-TW" altLang="en-US" sz="2400" b="1" dirty="0">
                <a:solidFill>
                  <a:srgbClr val="FF0000"/>
                </a:solidFill>
                <a:latin typeface="新細明體" panose="02020500000000000000" pitchFamily="18" charset="-120"/>
              </a:rPr>
              <a:t> </a:t>
            </a:r>
            <a:r>
              <a:rPr lang="en-US" altLang="zh-TW" sz="2400" b="1" dirty="0">
                <a:solidFill>
                  <a:srgbClr val="FF0000"/>
                </a:solidFill>
                <a:latin typeface="新細明體" panose="02020500000000000000" pitchFamily="18" charset="-120"/>
              </a:rPr>
              <a:t>-</a:t>
            </a:r>
            <a:r>
              <a:rPr lang="zh-TW" altLang="en-US" sz="2400" b="1" dirty="0">
                <a:solidFill>
                  <a:srgbClr val="FF0000"/>
                </a:solidFill>
                <a:latin typeface="新細明體" panose="02020500000000000000" pitchFamily="18" charset="-120"/>
              </a:rPr>
              <a:t>全部課室、特別室更新</a:t>
            </a:r>
            <a:r>
              <a:rPr lang="en-US" altLang="zh-TW" sz="2400" b="1" dirty="0">
                <a:solidFill>
                  <a:srgbClr val="FF0000"/>
                </a:solidFill>
                <a:latin typeface="新細明體" panose="02020500000000000000" pitchFamily="18" charset="-120"/>
              </a:rPr>
              <a:t>5G</a:t>
            </a:r>
            <a:r>
              <a:rPr lang="zh-TW" altLang="en-US" sz="2400" b="1" dirty="0">
                <a:solidFill>
                  <a:srgbClr val="FF0000"/>
                </a:solidFill>
                <a:latin typeface="新細明體" panose="02020500000000000000" pitchFamily="18" charset="-120"/>
              </a:rPr>
              <a:t>無線網絡</a:t>
            </a:r>
            <a:r>
              <a:rPr lang="zh-TW" altLang="en-US" sz="2400" b="1" dirty="0" smtClean="0">
                <a:solidFill>
                  <a:srgbClr val="FF0000"/>
                </a:solidFill>
                <a:latin typeface="新細明體" panose="02020500000000000000" pitchFamily="18" charset="-120"/>
              </a:rPr>
              <a:t>設施</a:t>
            </a:r>
            <a:endParaRPr lang="en-US" altLang="zh-TW" sz="2400" b="1" dirty="0" smtClean="0">
              <a:solidFill>
                <a:srgbClr val="FF0000"/>
              </a:solidFill>
              <a:latin typeface="新細明體" panose="02020500000000000000" pitchFamily="18" charset="-120"/>
            </a:endParaRPr>
          </a:p>
          <a:p>
            <a:pPr>
              <a:buClr>
                <a:srgbClr val="6F6F74"/>
              </a:buClr>
            </a:pPr>
            <a:r>
              <a:rPr lang="en-US" altLang="zh-TW" sz="2400" b="1" dirty="0" smtClean="0">
                <a:solidFill>
                  <a:srgbClr val="FF0000"/>
                </a:solidFill>
                <a:latin typeface="新細明體" panose="02020500000000000000" pitchFamily="18" charset="-120"/>
              </a:rPr>
              <a:t>2025</a:t>
            </a:r>
            <a:r>
              <a:rPr lang="zh-TW" altLang="en-US" sz="2400" b="1" dirty="0">
                <a:solidFill>
                  <a:srgbClr val="FF0000"/>
                </a:solidFill>
                <a:latin typeface="新細明體" panose="02020500000000000000" pitchFamily="18" charset="-120"/>
              </a:rPr>
              <a:t>年 </a:t>
            </a:r>
            <a:r>
              <a:rPr lang="en-US" altLang="zh-TW" sz="2400" b="1" dirty="0">
                <a:solidFill>
                  <a:srgbClr val="FF0000"/>
                </a:solidFill>
                <a:latin typeface="新細明體" panose="02020500000000000000" pitchFamily="18" charset="-120"/>
              </a:rPr>
              <a:t>- - </a:t>
            </a:r>
            <a:r>
              <a:rPr lang="en-US" altLang="zh-TW" sz="2400" b="1" dirty="0" smtClean="0">
                <a:solidFill>
                  <a:srgbClr val="FF0000"/>
                </a:solidFill>
                <a:latin typeface="新細明體" panose="02020500000000000000" pitchFamily="18" charset="-120"/>
              </a:rPr>
              <a:t>- Smart AI</a:t>
            </a:r>
            <a:r>
              <a:rPr lang="zh-TW" altLang="en-US" sz="2400" b="1" dirty="0" smtClean="0">
                <a:solidFill>
                  <a:srgbClr val="FF0000"/>
                </a:solidFill>
                <a:latin typeface="新細明體" panose="02020500000000000000" pitchFamily="18" charset="-120"/>
              </a:rPr>
              <a:t>編程課程</a:t>
            </a:r>
            <a:endParaRPr lang="zh-TW" altLang="en-US" sz="2400" b="1" dirty="0">
              <a:solidFill>
                <a:srgbClr val="FF0000"/>
              </a:solidFill>
              <a:latin typeface="新細明體" panose="02020500000000000000" pitchFamily="18" charset="-120"/>
            </a:endParaRPr>
          </a:p>
          <a:p>
            <a:pPr>
              <a:buClr>
                <a:srgbClr val="6F6F74"/>
              </a:buClr>
            </a:pPr>
            <a:endParaRPr lang="zh-TW" altLang="en-US" sz="2400" b="1" dirty="0">
              <a:solidFill>
                <a:srgbClr val="FF0000"/>
              </a:solidFill>
              <a:latin typeface="新細明體" panose="02020500000000000000" pitchFamily="18" charset="-120"/>
            </a:endParaRPr>
          </a:p>
          <a:p>
            <a:pPr>
              <a:buClr>
                <a:srgbClr val="6F6F74"/>
              </a:buClr>
            </a:pPr>
            <a:endParaRPr lang="en-US" altLang="zh-TW" sz="2400" b="1" dirty="0">
              <a:solidFill>
                <a:srgbClr val="FF0000"/>
              </a:solidFill>
              <a:latin typeface="新細明體" panose="02020500000000000000" pitchFamily="18" charset="-120"/>
            </a:endParaRPr>
          </a:p>
          <a:p>
            <a:endParaRPr lang="en-US" altLang="zh-TW" sz="2400" b="1" dirty="0">
              <a:latin typeface="+mn-ea"/>
            </a:endParaRPr>
          </a:p>
          <a:p>
            <a:endParaRPr lang="en-US" altLang="zh-TW" sz="2400" b="1" dirty="0">
              <a:latin typeface="+mn-ea"/>
            </a:endParaRPr>
          </a:p>
          <a:p>
            <a:pPr eaLnBrk="1" hangingPunct="1"/>
            <a:endParaRPr lang="zh-TW" altLang="en-US" dirty="0" smtClean="0">
              <a:solidFill>
                <a:srgbClr val="FF0000"/>
              </a:solidFill>
              <a:ea typeface="標楷體" pitchFamily="65" charset="-120"/>
            </a:endParaRPr>
          </a:p>
          <a:p>
            <a:pPr eaLnBrk="1" hangingPunct="1">
              <a:buFont typeface="Wingdings" pitchFamily="2" charset="2"/>
              <a:buNone/>
            </a:pPr>
            <a:endParaRPr lang="en-US" altLang="zh-TW" sz="6600" dirty="0">
              <a:ea typeface="標楷體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4152" y="132462"/>
            <a:ext cx="3213115" cy="2142077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7661" y="2132856"/>
            <a:ext cx="3384376" cy="190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998517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3.xml><?xml version="1.0" encoding="utf-8"?>
<a:theme xmlns:a="http://schemas.openxmlformats.org/drawingml/2006/main" name="電路">
  <a:themeElements>
    <a:clrScheme name="電路">
      <a:dk1>
        <a:sysClr val="windowText" lastClr="000000"/>
      </a:dk1>
      <a:lt1>
        <a:sysClr val="window" lastClr="FFFFFF"/>
      </a:lt1>
      <a:dk2>
        <a:srgbClr val="252C36"/>
      </a:dk2>
      <a:lt2>
        <a:srgbClr val="7C96A3"/>
      </a:lt2>
      <a:accent1>
        <a:srgbClr val="4FD093"/>
      </a:accent1>
      <a:accent2>
        <a:srgbClr val="54BCDF"/>
      </a:accent2>
      <a:accent3>
        <a:srgbClr val="A262D0"/>
      </a:accent3>
      <a:accent4>
        <a:srgbClr val="D7537B"/>
      </a:accent4>
      <a:accent5>
        <a:srgbClr val="E78045"/>
      </a:accent5>
      <a:accent6>
        <a:srgbClr val="84C350"/>
      </a:accent6>
      <a:hlink>
        <a:srgbClr val="22FFFF"/>
      </a:hlink>
      <a:folHlink>
        <a:srgbClr val="9BF3FD"/>
      </a:folHlink>
    </a:clrScheme>
    <a:fontScheme name="電路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電路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4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4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  <a:hueMod val="106000"/>
                <a:satMod val="140000"/>
                <a:lumMod val="42000"/>
              </a:schemeClr>
              <a:schemeClr val="phClr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2578CA-DEC9-49C3-80AF-C113973CC9A9}"/>
    </a:ext>
  </a:extLst>
</a:theme>
</file>

<file path=ppt/theme/theme4.xml><?xml version="1.0" encoding="utf-8"?>
<a:theme xmlns:a="http://schemas.openxmlformats.org/drawingml/2006/main" name="1_電路">
  <a:themeElements>
    <a:clrScheme name="電路">
      <a:dk1>
        <a:sysClr val="windowText" lastClr="000000"/>
      </a:dk1>
      <a:lt1>
        <a:sysClr val="window" lastClr="FFFFFF"/>
      </a:lt1>
      <a:dk2>
        <a:srgbClr val="252C36"/>
      </a:dk2>
      <a:lt2>
        <a:srgbClr val="7C96A3"/>
      </a:lt2>
      <a:accent1>
        <a:srgbClr val="4FD093"/>
      </a:accent1>
      <a:accent2>
        <a:srgbClr val="54BCDF"/>
      </a:accent2>
      <a:accent3>
        <a:srgbClr val="A262D0"/>
      </a:accent3>
      <a:accent4>
        <a:srgbClr val="D7537B"/>
      </a:accent4>
      <a:accent5>
        <a:srgbClr val="E78045"/>
      </a:accent5>
      <a:accent6>
        <a:srgbClr val="84C350"/>
      </a:accent6>
      <a:hlink>
        <a:srgbClr val="22FFFF"/>
      </a:hlink>
      <a:folHlink>
        <a:srgbClr val="9BF3FD"/>
      </a:folHlink>
    </a:clrScheme>
    <a:fontScheme name="電路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電路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4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4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  <a:hueMod val="106000"/>
                <a:satMod val="140000"/>
                <a:lumMod val="42000"/>
              </a:schemeClr>
              <a:schemeClr val="phClr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2578CA-DEC9-49C3-80AF-C113973CC9A9}"/>
    </a:ext>
  </a:extLst>
</a:theme>
</file>

<file path=ppt/theme/theme5.xml><?xml version="1.0" encoding="utf-8"?>
<a:theme xmlns:a="http://schemas.openxmlformats.org/drawingml/2006/main" name="2_電路">
  <a:themeElements>
    <a:clrScheme name="電路">
      <a:dk1>
        <a:sysClr val="windowText" lastClr="000000"/>
      </a:dk1>
      <a:lt1>
        <a:sysClr val="window" lastClr="FFFFFF"/>
      </a:lt1>
      <a:dk2>
        <a:srgbClr val="252C36"/>
      </a:dk2>
      <a:lt2>
        <a:srgbClr val="7C96A3"/>
      </a:lt2>
      <a:accent1>
        <a:srgbClr val="4FD093"/>
      </a:accent1>
      <a:accent2>
        <a:srgbClr val="54BCDF"/>
      </a:accent2>
      <a:accent3>
        <a:srgbClr val="A262D0"/>
      </a:accent3>
      <a:accent4>
        <a:srgbClr val="D7537B"/>
      </a:accent4>
      <a:accent5>
        <a:srgbClr val="E78045"/>
      </a:accent5>
      <a:accent6>
        <a:srgbClr val="84C350"/>
      </a:accent6>
      <a:hlink>
        <a:srgbClr val="22FFFF"/>
      </a:hlink>
      <a:folHlink>
        <a:srgbClr val="9BF3FD"/>
      </a:folHlink>
    </a:clrScheme>
    <a:fontScheme name="電路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電路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4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4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  <a:hueMod val="106000"/>
                <a:satMod val="140000"/>
                <a:lumMod val="42000"/>
              </a:schemeClr>
              <a:schemeClr val="phClr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2578CA-DEC9-49C3-80AF-C113973CC9A9}"/>
    </a:ext>
  </a:extLst>
</a:theme>
</file>

<file path=ppt/theme/theme6.xml><?xml version="1.0" encoding="utf-8"?>
<a:theme xmlns:a="http://schemas.openxmlformats.org/drawingml/2006/main" name="3_電路">
  <a:themeElements>
    <a:clrScheme name="電路">
      <a:dk1>
        <a:sysClr val="windowText" lastClr="000000"/>
      </a:dk1>
      <a:lt1>
        <a:sysClr val="window" lastClr="FFFFFF"/>
      </a:lt1>
      <a:dk2>
        <a:srgbClr val="252C36"/>
      </a:dk2>
      <a:lt2>
        <a:srgbClr val="7C96A3"/>
      </a:lt2>
      <a:accent1>
        <a:srgbClr val="4FD093"/>
      </a:accent1>
      <a:accent2>
        <a:srgbClr val="54BCDF"/>
      </a:accent2>
      <a:accent3>
        <a:srgbClr val="A262D0"/>
      </a:accent3>
      <a:accent4>
        <a:srgbClr val="D7537B"/>
      </a:accent4>
      <a:accent5>
        <a:srgbClr val="E78045"/>
      </a:accent5>
      <a:accent6>
        <a:srgbClr val="84C350"/>
      </a:accent6>
      <a:hlink>
        <a:srgbClr val="22FFFF"/>
      </a:hlink>
      <a:folHlink>
        <a:srgbClr val="9BF3FD"/>
      </a:folHlink>
    </a:clrScheme>
    <a:fontScheme name="電路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電路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4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4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  <a:hueMod val="106000"/>
                <a:satMod val="140000"/>
                <a:lumMod val="42000"/>
              </a:schemeClr>
              <a:schemeClr val="phClr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2578CA-DEC9-49C3-80AF-C113973CC9A9}"/>
    </a:ext>
  </a:extLst>
</a:theme>
</file>

<file path=ppt/theme/theme7.xml><?xml version="1.0" encoding="utf-8"?>
<a:theme xmlns:a="http://schemas.openxmlformats.org/drawingml/2006/main" name="1_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TM03457515[[fn=檢視]]</Template>
  <TotalTime>3911</TotalTime>
  <Words>1321</Words>
  <Application>Microsoft Office PowerPoint</Application>
  <PresentationFormat>寬螢幕</PresentationFormat>
  <Paragraphs>176</Paragraphs>
  <Slides>31</Slides>
  <Notes>12</Notes>
  <HiddenSlides>0</HiddenSlides>
  <MMClips>0</MMClips>
  <ScaleCrop>false</ScaleCrop>
  <HeadingPairs>
    <vt:vector size="6" baseType="variant">
      <vt:variant>
        <vt:lpstr>使用字型</vt:lpstr>
      </vt:variant>
      <vt:variant>
        <vt:i4>13</vt:i4>
      </vt:variant>
      <vt:variant>
        <vt:lpstr>佈景主題</vt:lpstr>
      </vt:variant>
      <vt:variant>
        <vt:i4>7</vt:i4>
      </vt:variant>
      <vt:variant>
        <vt:lpstr>投影片標題</vt:lpstr>
      </vt:variant>
      <vt:variant>
        <vt:i4>31</vt:i4>
      </vt:variant>
    </vt:vector>
  </HeadingPairs>
  <TitlesOfParts>
    <vt:vector size="51" baseType="lpstr">
      <vt:lpstr>Adobe 黑体 Std R</vt:lpstr>
      <vt:lpstr>Arial Unicode MS</vt:lpstr>
      <vt:lpstr>新細明體</vt:lpstr>
      <vt:lpstr>標楷體</vt:lpstr>
      <vt:lpstr>Arial</vt:lpstr>
      <vt:lpstr>Calibri</vt:lpstr>
      <vt:lpstr>Calibri Light</vt:lpstr>
      <vt:lpstr>Century Schoolbook</vt:lpstr>
      <vt:lpstr>Times New Roman</vt:lpstr>
      <vt:lpstr>Trebuchet MS</vt:lpstr>
      <vt:lpstr>Tw Cen MT</vt:lpstr>
      <vt:lpstr>Wingdings</vt:lpstr>
      <vt:lpstr>Wingdings 2</vt:lpstr>
      <vt:lpstr>Office 佈景主題</vt:lpstr>
      <vt:lpstr>View</vt:lpstr>
      <vt:lpstr>電路</vt:lpstr>
      <vt:lpstr>1_電路</vt:lpstr>
      <vt:lpstr>2_電路</vt:lpstr>
      <vt:lpstr>3_電路</vt:lpstr>
      <vt:lpstr>1_Office 佈景主題</vt:lpstr>
      <vt:lpstr>PowerPoint 簡報</vt:lpstr>
      <vt:lpstr>家長會流程</vt:lpstr>
      <vt:lpstr>電子學習的發展源於…</vt:lpstr>
      <vt:lpstr>電子學習的發展源於…</vt:lpstr>
      <vt:lpstr>PowerPoint 簡報</vt:lpstr>
      <vt:lpstr>PowerPoint 簡報</vt:lpstr>
      <vt:lpstr>電子學習的發展源於…</vt:lpstr>
      <vt:lpstr>PowerPoint 簡報</vt:lpstr>
      <vt:lpstr>本校發展電子學習的經驗源於…</vt:lpstr>
      <vt:lpstr>本校三年級學生於電子學習的準備</vt:lpstr>
      <vt:lpstr>本校三年級學生於電子學習的準備</vt:lpstr>
      <vt:lpstr>本校三年級學生於電子學習的準備</vt:lpstr>
      <vt:lpstr>本校三年級學生於電子學習的準備</vt:lpstr>
      <vt:lpstr>電子學習的優點</vt:lpstr>
      <vt:lpstr>本校協助學生購買平板電腦的安排</vt:lpstr>
      <vt:lpstr>自攜平板電腦上課(BYOD)</vt:lpstr>
      <vt:lpstr>PowerPoint 簡報</vt:lpstr>
      <vt:lpstr>自攜平板電腦上課(BYOD)</vt:lpstr>
      <vt:lpstr>自攜平板電腦上課(BYOD)</vt:lpstr>
      <vt:lpstr>自攜平板電腦上課(BYOD)</vt:lpstr>
      <vt:lpstr>自攜平板電腦上課(BYOD)</vt:lpstr>
      <vt:lpstr>自攜平板電腦上課(BYOD)</vt:lpstr>
      <vt:lpstr>PowerPoint 簡報</vt:lpstr>
      <vt:lpstr>使用電子教科書</vt:lpstr>
      <vt:lpstr>於各科使用不同的電子學習軟件</vt:lpstr>
      <vt:lpstr>對P.4家長的支援</vt:lpstr>
      <vt:lpstr>下載學習應用程式</vt:lpstr>
      <vt:lpstr>下載學習應用程式</vt:lpstr>
      <vt:lpstr>使用資訊科技政策</vt:lpstr>
      <vt:lpstr>注意事項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歡迎</dc:title>
  <dc:creator>TSANG CHUNG LIN</dc:creator>
  <cp:lastModifiedBy>WONG SIN MING  </cp:lastModifiedBy>
  <cp:revision>264</cp:revision>
  <dcterms:created xsi:type="dcterms:W3CDTF">2016-01-04T05:45:10Z</dcterms:created>
  <dcterms:modified xsi:type="dcterms:W3CDTF">2026-01-05T03:14:34Z</dcterms:modified>
</cp:coreProperties>
</file>